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1"/>
    <p:sldMasterId id="2147483672" r:id="rId2"/>
    <p:sldMasterId id="2147483695" r:id="rId3"/>
  </p:sldMasterIdLst>
  <p:notesMasterIdLst>
    <p:notesMasterId r:id="rId24"/>
  </p:notesMasterIdLst>
  <p:sldIdLst>
    <p:sldId id="277" r:id="rId4"/>
    <p:sldId id="321" r:id="rId5"/>
    <p:sldId id="307" r:id="rId6"/>
    <p:sldId id="278" r:id="rId7"/>
    <p:sldId id="326" r:id="rId8"/>
    <p:sldId id="309" r:id="rId9"/>
    <p:sldId id="318" r:id="rId10"/>
    <p:sldId id="308" r:id="rId11"/>
    <p:sldId id="316" r:id="rId12"/>
    <p:sldId id="315" r:id="rId13"/>
    <p:sldId id="320" r:id="rId14"/>
    <p:sldId id="317" r:id="rId15"/>
    <p:sldId id="319" r:id="rId16"/>
    <p:sldId id="261" r:id="rId17"/>
    <p:sldId id="314" r:id="rId18"/>
    <p:sldId id="323" r:id="rId19"/>
    <p:sldId id="324" r:id="rId20"/>
    <p:sldId id="327" r:id="rId21"/>
    <p:sldId id="330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AB6B6"/>
    <a:srgbClr val="2E6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89817" autoAdjust="0"/>
  </p:normalViewPr>
  <p:slideViewPr>
    <p:cSldViewPr>
      <p:cViewPr varScale="1">
        <p:scale>
          <a:sx n="104" d="100"/>
          <a:sy n="104" d="100"/>
        </p:scale>
        <p:origin x="19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AF2C3-C24F-4890-98A1-16F39CAA6B52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</dgm:pt>
    <dgm:pt modelId="{DB8DD8E3-B0FA-4FEC-B80B-E9575ED3C22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ФОП ДО</a:t>
          </a:r>
          <a:endParaRPr lang="ru-RU" sz="3200" b="1" dirty="0"/>
        </a:p>
      </dgm:t>
    </dgm:pt>
    <dgm:pt modelId="{F04307E6-855F-45A3-8466-BC22432A2CBA}" type="parTrans" cxnId="{C55135AF-8F4A-48B6-909C-4F79170556D7}">
      <dgm:prSet/>
      <dgm:spPr/>
      <dgm:t>
        <a:bodyPr/>
        <a:lstStyle/>
        <a:p>
          <a:endParaRPr lang="ru-RU"/>
        </a:p>
      </dgm:t>
    </dgm:pt>
    <dgm:pt modelId="{F0589432-A5C7-49DD-AE6C-79F5A8218639}" type="sibTrans" cxnId="{C55135AF-8F4A-48B6-909C-4F79170556D7}">
      <dgm:prSet/>
      <dgm:spPr/>
      <dgm:t>
        <a:bodyPr/>
        <a:lstStyle/>
        <a:p>
          <a:endParaRPr lang="ru-RU"/>
        </a:p>
      </dgm:t>
    </dgm:pt>
    <dgm:pt modelId="{06EC17C4-C6D5-4C52-907C-4D5F2FBF95A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prstClr val="black">
                  <a:lumMod val="75000"/>
                  <a:lumOff val="25000"/>
                </a:prstClr>
              </a:solidFill>
            </a:rPr>
            <a:t>Образовательная область «ПОЗНАВАТЕЛЬНОЕ РАЗВИТИЕ»</a:t>
          </a:r>
        </a:p>
      </dgm:t>
    </dgm:pt>
    <dgm:pt modelId="{7272E6C4-16A3-4631-95AA-0B0680B2CB06}" type="parTrans" cxnId="{631D8C52-5E12-4948-A215-7E306FEB72A0}">
      <dgm:prSet/>
      <dgm:spPr/>
      <dgm:t>
        <a:bodyPr/>
        <a:lstStyle/>
        <a:p>
          <a:endParaRPr lang="ru-RU"/>
        </a:p>
      </dgm:t>
    </dgm:pt>
    <dgm:pt modelId="{834105B7-DB71-43FE-B5AD-EEBAC59A87CC}" type="sibTrans" cxnId="{631D8C52-5E12-4948-A215-7E306FEB72A0}">
      <dgm:prSet/>
      <dgm:spPr/>
      <dgm:t>
        <a:bodyPr/>
        <a:lstStyle/>
        <a:p>
          <a:endParaRPr lang="ru-RU"/>
        </a:p>
      </dgm:t>
    </dgm:pt>
    <dgm:pt modelId="{D313EF15-A207-4957-A93D-D94774FD26A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b="1" dirty="0" smtClean="0">
            <a:solidFill>
              <a:prstClr val="black">
                <a:lumMod val="75000"/>
                <a:lumOff val="25000"/>
              </a:prstClr>
            </a:solidFill>
          </a:endParaRPr>
        </a:p>
        <a:p>
          <a:r>
            <a:rPr lang="ru-RU" sz="1400" b="1" dirty="0" smtClean="0">
              <a:solidFill>
                <a:prstClr val="black">
                  <a:lumMod val="75000"/>
                  <a:lumOff val="25000"/>
                </a:prstClr>
              </a:solidFill>
            </a:rPr>
            <a:t>ФЭМП (формирование элементарных математических представлений)        </a:t>
          </a:r>
        </a:p>
        <a:p>
          <a:r>
            <a:rPr lang="ru-RU" sz="1400" b="1" dirty="0" smtClean="0">
              <a:solidFill>
                <a:prstClr val="black">
                  <a:lumMod val="75000"/>
                  <a:lumOff val="25000"/>
                </a:prstClr>
              </a:solidFill>
            </a:rPr>
            <a:t> </a:t>
          </a:r>
          <a:endParaRPr lang="ru-RU" sz="1400" b="1" dirty="0"/>
        </a:p>
      </dgm:t>
    </dgm:pt>
    <dgm:pt modelId="{D5FBC8AE-D0BF-4396-A0DF-70FA02532AF9}" type="parTrans" cxnId="{9D1C1AB9-BF31-4521-8F21-A89278552E81}">
      <dgm:prSet/>
      <dgm:spPr/>
      <dgm:t>
        <a:bodyPr/>
        <a:lstStyle/>
        <a:p>
          <a:endParaRPr lang="ru-RU"/>
        </a:p>
      </dgm:t>
    </dgm:pt>
    <dgm:pt modelId="{77157AF6-67F0-4C1B-AC7D-56BB074DFF62}" type="sibTrans" cxnId="{9D1C1AB9-BF31-4521-8F21-A89278552E81}">
      <dgm:prSet/>
      <dgm:spPr/>
      <dgm:t>
        <a:bodyPr/>
        <a:lstStyle/>
        <a:p>
          <a:endParaRPr lang="ru-RU"/>
        </a:p>
      </dgm:t>
    </dgm:pt>
    <dgm:pt modelId="{F1E37276-EA60-4B8F-8843-B1F3CB604C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раздел «ОРИЕНТИРОВКА    ВО ВРЕМЕНИ»</a:t>
          </a:r>
          <a:endParaRPr lang="ru-RU" sz="1400" b="1" dirty="0"/>
        </a:p>
      </dgm:t>
    </dgm:pt>
    <dgm:pt modelId="{99FA26E9-9B7F-4863-B4DE-31B5E8BE4AFE}" type="parTrans" cxnId="{FEE807AF-2179-405E-B101-96B4D55808A7}">
      <dgm:prSet/>
      <dgm:spPr/>
      <dgm:t>
        <a:bodyPr/>
        <a:lstStyle/>
        <a:p>
          <a:endParaRPr lang="ru-RU"/>
        </a:p>
      </dgm:t>
    </dgm:pt>
    <dgm:pt modelId="{8FE4141E-30E1-40F9-8288-CD7A555FF7CD}" type="sibTrans" cxnId="{FEE807AF-2179-405E-B101-96B4D55808A7}">
      <dgm:prSet/>
      <dgm:spPr/>
      <dgm:t>
        <a:bodyPr/>
        <a:lstStyle/>
        <a:p>
          <a:endParaRPr lang="ru-RU"/>
        </a:p>
      </dgm:t>
    </dgm:pt>
    <dgm:pt modelId="{13A16F4C-772E-4281-96C1-54C95304FE31}" type="pres">
      <dgm:prSet presAssocID="{D11AF2C3-C24F-4890-98A1-16F39CAA6B52}" presName="CompostProcess" presStyleCnt="0">
        <dgm:presLayoutVars>
          <dgm:dir/>
          <dgm:resizeHandles val="exact"/>
        </dgm:presLayoutVars>
      </dgm:prSet>
      <dgm:spPr/>
    </dgm:pt>
    <dgm:pt modelId="{4F432C6D-A858-4D0F-A433-28627E86FC13}" type="pres">
      <dgm:prSet presAssocID="{D11AF2C3-C24F-4890-98A1-16F39CAA6B52}" presName="arrow" presStyleLbl="bgShp" presStyleIdx="0" presStyleCnt="1"/>
      <dgm:spPr>
        <a:solidFill>
          <a:schemeClr val="accent1"/>
        </a:solidFill>
      </dgm:spPr>
    </dgm:pt>
    <dgm:pt modelId="{877F9CF4-E6AE-4D96-ABA0-6742D0E27EAA}" type="pres">
      <dgm:prSet presAssocID="{D11AF2C3-C24F-4890-98A1-16F39CAA6B52}" presName="linearProcess" presStyleCnt="0"/>
      <dgm:spPr/>
    </dgm:pt>
    <dgm:pt modelId="{160A0EBB-0B02-4B02-B736-FAB94497420B}" type="pres">
      <dgm:prSet presAssocID="{DB8DD8E3-B0FA-4FEC-B80B-E9575ED3C225}" presName="textNode" presStyleLbl="node1" presStyleIdx="0" presStyleCnt="4" custScaleX="97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32939-1990-44D8-8C45-AAC7C2DD71F4}" type="pres">
      <dgm:prSet presAssocID="{F0589432-A5C7-49DD-AE6C-79F5A8218639}" presName="sibTrans" presStyleCnt="0"/>
      <dgm:spPr/>
    </dgm:pt>
    <dgm:pt modelId="{5249E510-F893-4985-9C77-C2CFBC43A3AE}" type="pres">
      <dgm:prSet presAssocID="{06EC17C4-C6D5-4C52-907C-4D5F2FBF95A1}" presName="textNode" presStyleLbl="node1" presStyleIdx="1" presStyleCnt="4" custScaleX="116380" custLinFactNeighborX="-47964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15C4B-D461-4F84-A99C-5CD0C31E2188}" type="pres">
      <dgm:prSet presAssocID="{834105B7-DB71-43FE-B5AD-EEBAC59A87CC}" presName="sibTrans" presStyleCnt="0"/>
      <dgm:spPr/>
    </dgm:pt>
    <dgm:pt modelId="{E8D6F510-4541-4656-BC5F-AD7E3093EF24}" type="pres">
      <dgm:prSet presAssocID="{D313EF15-A207-4957-A93D-D94774FD26A5}" presName="textNode" presStyleLbl="node1" presStyleIdx="2" presStyleCnt="4" custLinFactNeighborX="-99140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9445C-9921-4B6E-8C45-56F9A427D1D2}" type="pres">
      <dgm:prSet presAssocID="{77157AF6-67F0-4C1B-AC7D-56BB074DFF62}" presName="sibTrans" presStyleCnt="0"/>
      <dgm:spPr/>
    </dgm:pt>
    <dgm:pt modelId="{C08A7EF8-E2D7-4FE0-8EB7-971FAFCB8632}" type="pres">
      <dgm:prSet presAssocID="{F1E37276-EA60-4B8F-8843-B1F3CB604CF9}" presName="textNode" presStyleLbl="node1" presStyleIdx="3" presStyleCnt="4" custLinFactX="-7571" custLinFactNeighborX="-100000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807AF-2179-405E-B101-96B4D55808A7}" srcId="{D11AF2C3-C24F-4890-98A1-16F39CAA6B52}" destId="{F1E37276-EA60-4B8F-8843-B1F3CB604CF9}" srcOrd="3" destOrd="0" parTransId="{99FA26E9-9B7F-4863-B4DE-31B5E8BE4AFE}" sibTransId="{8FE4141E-30E1-40F9-8288-CD7A555FF7CD}"/>
    <dgm:cxn modelId="{97EBC55E-E885-4CD7-86F8-F081F9C755F6}" type="presOf" srcId="{D11AF2C3-C24F-4890-98A1-16F39CAA6B52}" destId="{13A16F4C-772E-4281-96C1-54C95304FE31}" srcOrd="0" destOrd="0" presId="urn:microsoft.com/office/officeart/2005/8/layout/hProcess9"/>
    <dgm:cxn modelId="{B4152BD1-6F05-48E0-BE25-B58EEBF3C583}" type="presOf" srcId="{F1E37276-EA60-4B8F-8843-B1F3CB604CF9}" destId="{C08A7EF8-E2D7-4FE0-8EB7-971FAFCB8632}" srcOrd="0" destOrd="0" presId="urn:microsoft.com/office/officeart/2005/8/layout/hProcess9"/>
    <dgm:cxn modelId="{BE327A79-7C65-4255-BF02-21A3027ABB1E}" type="presOf" srcId="{DB8DD8E3-B0FA-4FEC-B80B-E9575ED3C225}" destId="{160A0EBB-0B02-4B02-B736-FAB94497420B}" srcOrd="0" destOrd="0" presId="urn:microsoft.com/office/officeart/2005/8/layout/hProcess9"/>
    <dgm:cxn modelId="{0EA3F14E-BC37-4005-93F6-5073845114F2}" type="presOf" srcId="{D313EF15-A207-4957-A93D-D94774FD26A5}" destId="{E8D6F510-4541-4656-BC5F-AD7E3093EF24}" srcOrd="0" destOrd="0" presId="urn:microsoft.com/office/officeart/2005/8/layout/hProcess9"/>
    <dgm:cxn modelId="{9D1C1AB9-BF31-4521-8F21-A89278552E81}" srcId="{D11AF2C3-C24F-4890-98A1-16F39CAA6B52}" destId="{D313EF15-A207-4957-A93D-D94774FD26A5}" srcOrd="2" destOrd="0" parTransId="{D5FBC8AE-D0BF-4396-A0DF-70FA02532AF9}" sibTransId="{77157AF6-67F0-4C1B-AC7D-56BB074DFF62}"/>
    <dgm:cxn modelId="{C55135AF-8F4A-48B6-909C-4F79170556D7}" srcId="{D11AF2C3-C24F-4890-98A1-16F39CAA6B52}" destId="{DB8DD8E3-B0FA-4FEC-B80B-E9575ED3C225}" srcOrd="0" destOrd="0" parTransId="{F04307E6-855F-45A3-8466-BC22432A2CBA}" sibTransId="{F0589432-A5C7-49DD-AE6C-79F5A8218639}"/>
    <dgm:cxn modelId="{FF7FC2CA-A0A6-4CC4-8D0E-FFEB3D6CCD0B}" type="presOf" srcId="{06EC17C4-C6D5-4C52-907C-4D5F2FBF95A1}" destId="{5249E510-F893-4985-9C77-C2CFBC43A3AE}" srcOrd="0" destOrd="0" presId="urn:microsoft.com/office/officeart/2005/8/layout/hProcess9"/>
    <dgm:cxn modelId="{631D8C52-5E12-4948-A215-7E306FEB72A0}" srcId="{D11AF2C3-C24F-4890-98A1-16F39CAA6B52}" destId="{06EC17C4-C6D5-4C52-907C-4D5F2FBF95A1}" srcOrd="1" destOrd="0" parTransId="{7272E6C4-16A3-4631-95AA-0B0680B2CB06}" sibTransId="{834105B7-DB71-43FE-B5AD-EEBAC59A87CC}"/>
    <dgm:cxn modelId="{40BDB112-3451-4629-BA92-3F6B5F62DFF6}" type="presParOf" srcId="{13A16F4C-772E-4281-96C1-54C95304FE31}" destId="{4F432C6D-A858-4D0F-A433-28627E86FC13}" srcOrd="0" destOrd="0" presId="urn:microsoft.com/office/officeart/2005/8/layout/hProcess9"/>
    <dgm:cxn modelId="{DA336EE3-3C19-4392-AC91-00E87A6E19A8}" type="presParOf" srcId="{13A16F4C-772E-4281-96C1-54C95304FE31}" destId="{877F9CF4-E6AE-4D96-ABA0-6742D0E27EAA}" srcOrd="1" destOrd="0" presId="urn:microsoft.com/office/officeart/2005/8/layout/hProcess9"/>
    <dgm:cxn modelId="{33D55CCA-94C4-4F1B-A92C-750B004AA29F}" type="presParOf" srcId="{877F9CF4-E6AE-4D96-ABA0-6742D0E27EAA}" destId="{160A0EBB-0B02-4B02-B736-FAB94497420B}" srcOrd="0" destOrd="0" presId="urn:microsoft.com/office/officeart/2005/8/layout/hProcess9"/>
    <dgm:cxn modelId="{923C01FC-DF6C-4EFB-A014-65F7ABBEBDE3}" type="presParOf" srcId="{877F9CF4-E6AE-4D96-ABA0-6742D0E27EAA}" destId="{16432939-1990-44D8-8C45-AAC7C2DD71F4}" srcOrd="1" destOrd="0" presId="urn:microsoft.com/office/officeart/2005/8/layout/hProcess9"/>
    <dgm:cxn modelId="{36F169EB-F2C6-42E9-9FD1-8C8866410248}" type="presParOf" srcId="{877F9CF4-E6AE-4D96-ABA0-6742D0E27EAA}" destId="{5249E510-F893-4985-9C77-C2CFBC43A3AE}" srcOrd="2" destOrd="0" presId="urn:microsoft.com/office/officeart/2005/8/layout/hProcess9"/>
    <dgm:cxn modelId="{62DF14C2-626E-4D19-8391-1CD27D8F6453}" type="presParOf" srcId="{877F9CF4-E6AE-4D96-ABA0-6742D0E27EAA}" destId="{E2115C4B-D461-4F84-A99C-5CD0C31E2188}" srcOrd="3" destOrd="0" presId="urn:microsoft.com/office/officeart/2005/8/layout/hProcess9"/>
    <dgm:cxn modelId="{F72FDC58-3274-48CB-A762-75E75344021B}" type="presParOf" srcId="{877F9CF4-E6AE-4D96-ABA0-6742D0E27EAA}" destId="{E8D6F510-4541-4656-BC5F-AD7E3093EF24}" srcOrd="4" destOrd="0" presId="urn:microsoft.com/office/officeart/2005/8/layout/hProcess9"/>
    <dgm:cxn modelId="{A3B16ADE-1CA7-4392-82CC-A21BE98FDC98}" type="presParOf" srcId="{877F9CF4-E6AE-4D96-ABA0-6742D0E27EAA}" destId="{DAA9445C-9921-4B6E-8C45-56F9A427D1D2}" srcOrd="5" destOrd="0" presId="urn:microsoft.com/office/officeart/2005/8/layout/hProcess9"/>
    <dgm:cxn modelId="{9BF6242B-F9E1-4D3C-8C2F-2EBF0CDBFB08}" type="presParOf" srcId="{877F9CF4-E6AE-4D96-ABA0-6742D0E27EAA}" destId="{C08A7EF8-E2D7-4FE0-8EB7-971FAFCB863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FB18D-6191-46B4-BAFB-E9952860372F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2" csCatId="accent1" phldr="1"/>
      <dgm:spPr/>
    </dgm:pt>
    <dgm:pt modelId="{5D31B9A4-371C-4298-9907-2C4109AF611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50" b="1" dirty="0" smtClean="0">
              <a:solidFill>
                <a:schemeClr val="tx1"/>
              </a:solidFill>
            </a:rPr>
            <a:t>Младшая группа (от 3 до 4 лет) </a:t>
          </a:r>
        </a:p>
        <a:p>
          <a:pPr algn="just"/>
          <a:r>
            <a:rPr lang="ru-RU" sz="1100" dirty="0" smtClean="0">
              <a:solidFill>
                <a:schemeClr val="tx1"/>
              </a:solidFill>
            </a:rPr>
            <a:t>Учить ориентироваться в частях суток: день — ночь, утро — вечер.</a:t>
          </a:r>
          <a:endParaRPr lang="ru-RU" sz="1100" dirty="0"/>
        </a:p>
      </dgm:t>
    </dgm:pt>
    <dgm:pt modelId="{70748372-9D43-4CA9-8ABD-2F6EC77E6EF7}" type="parTrans" cxnId="{93B49389-9891-47CB-9936-74AC257F7456}">
      <dgm:prSet/>
      <dgm:spPr/>
      <dgm:t>
        <a:bodyPr/>
        <a:lstStyle/>
        <a:p>
          <a:endParaRPr lang="ru-RU"/>
        </a:p>
      </dgm:t>
    </dgm:pt>
    <dgm:pt modelId="{8F102DAE-8565-4AA8-A0E3-1246EACE9AD7}" type="sibTrans" cxnId="{93B49389-9891-47CB-9936-74AC257F7456}">
      <dgm:prSet/>
      <dgm:spPr/>
      <dgm:t>
        <a:bodyPr/>
        <a:lstStyle/>
        <a:p>
          <a:endParaRPr lang="ru-RU"/>
        </a:p>
      </dgm:t>
    </dgm:pt>
    <dgm:pt modelId="{F73FABE2-7B09-48A2-8279-B3EBE05CF63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</a:rPr>
            <a:t>Средняя группа </a:t>
          </a:r>
        </a:p>
        <a:p>
          <a:pPr algn="ctr"/>
          <a:r>
            <a:rPr lang="ru-RU" sz="1100" b="1" dirty="0" smtClean="0">
              <a:solidFill>
                <a:schemeClr val="tx1"/>
              </a:solidFill>
            </a:rPr>
            <a:t>(от 4 до 5 лет) </a:t>
          </a:r>
        </a:p>
        <a:p>
          <a:pPr algn="just"/>
          <a:r>
            <a:rPr lang="ru-RU" sz="1200" dirty="0" smtClean="0">
              <a:solidFill>
                <a:schemeClr val="tx1"/>
              </a:solidFill>
            </a:rPr>
            <a:t>Расширять представления детей о частях суток, их особенностях, последовательности (утро — день — вечер — ночь). Объяснить значение слов: «вчера»,«сегодня», «завтра».</a:t>
          </a:r>
          <a:endParaRPr lang="ru-RU" sz="1200" dirty="0"/>
        </a:p>
      </dgm:t>
    </dgm:pt>
    <dgm:pt modelId="{093AF8F4-BEB7-4CC3-A93D-EF755F4C9380}" type="parTrans" cxnId="{CF8D539B-30E4-4C3D-8B5D-B62564FF2867}">
      <dgm:prSet/>
      <dgm:spPr/>
      <dgm:t>
        <a:bodyPr/>
        <a:lstStyle/>
        <a:p>
          <a:endParaRPr lang="ru-RU"/>
        </a:p>
      </dgm:t>
    </dgm:pt>
    <dgm:pt modelId="{A45739DD-4073-46F3-9D1E-2D4B10031022}" type="sibTrans" cxnId="{CF8D539B-30E4-4C3D-8B5D-B62564FF2867}">
      <dgm:prSet/>
      <dgm:spPr/>
      <dgm:t>
        <a:bodyPr/>
        <a:lstStyle/>
        <a:p>
          <a:endParaRPr lang="ru-RU"/>
        </a:p>
      </dgm:t>
    </dgm:pt>
    <dgm:pt modelId="{4DAF3795-B3C6-4474-9709-196DC9698F2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</a:rPr>
            <a:t>Старшая группа (от 5 до 6 лет)</a:t>
          </a:r>
        </a:p>
        <a:p>
          <a:pPr algn="just"/>
          <a:r>
            <a:rPr lang="ru-RU" sz="1200" dirty="0" smtClean="0">
              <a:solidFill>
                <a:schemeClr val="tx1"/>
              </a:solidFill>
            </a:rPr>
            <a:t>Дать детям представление о сутках (утро, вечер, день и ночь). Учить на примерах устанавливать последовательность различных событий: что было раньше (сначала), что позже (потом), определять, какой день сегодня, какой был вчера, какой будет завтра.</a:t>
          </a:r>
          <a:endParaRPr lang="ru-RU" sz="1200" dirty="0"/>
        </a:p>
      </dgm:t>
    </dgm:pt>
    <dgm:pt modelId="{E0CF997C-5506-4DBD-924C-C36F25F04141}" type="parTrans" cxnId="{3421C912-1E35-45AF-980C-A80F8B4C520F}">
      <dgm:prSet/>
      <dgm:spPr/>
      <dgm:t>
        <a:bodyPr/>
        <a:lstStyle/>
        <a:p>
          <a:endParaRPr lang="ru-RU"/>
        </a:p>
      </dgm:t>
    </dgm:pt>
    <dgm:pt modelId="{B67349E6-8860-489A-99B3-94D54CA7E5DC}" type="sibTrans" cxnId="{3421C912-1E35-45AF-980C-A80F8B4C520F}">
      <dgm:prSet/>
      <dgm:spPr/>
      <dgm:t>
        <a:bodyPr/>
        <a:lstStyle/>
        <a:p>
          <a:endParaRPr lang="ru-RU"/>
        </a:p>
      </dgm:t>
    </dgm:pt>
    <dgm:pt modelId="{898F3538-0147-4AEE-BAF9-874042C1B67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</a:rPr>
            <a:t>Подготовительная к школе группа      </a:t>
          </a:r>
        </a:p>
        <a:p>
          <a:pPr algn="ctr"/>
          <a:r>
            <a:rPr lang="ru-RU" sz="1100" b="1" dirty="0" smtClean="0">
              <a:solidFill>
                <a:schemeClr val="tx1"/>
              </a:solidFill>
            </a:rPr>
            <a:t>(от 6 до 7 лет) </a:t>
          </a:r>
        </a:p>
        <a:p>
          <a:pPr algn="just"/>
          <a:r>
            <a:rPr lang="ru-RU" sz="1200" dirty="0" smtClean="0">
              <a:solidFill>
                <a:schemeClr val="tx1"/>
              </a:solidFill>
            </a:rPr>
            <a:t>Дать детям элементарные представления о времени: периодичности, последовательности всех дней недели, месяцев, времен года. Развивать «чувство времени», умение беречь время, регулировать свою деятельность в соответствии со временем; различать длительность отдельных временных интервалов.</a:t>
          </a:r>
          <a:endParaRPr lang="ru-RU" sz="1200" dirty="0">
            <a:solidFill>
              <a:schemeClr val="tx1"/>
            </a:solidFill>
          </a:endParaRPr>
        </a:p>
      </dgm:t>
    </dgm:pt>
    <dgm:pt modelId="{EDC26611-2B62-490B-A16C-C474E75A1C19}" type="parTrans" cxnId="{8190FBD9-E45C-42A8-A8D4-ECF4BF5AB853}">
      <dgm:prSet/>
      <dgm:spPr/>
      <dgm:t>
        <a:bodyPr/>
        <a:lstStyle/>
        <a:p>
          <a:endParaRPr lang="ru-RU"/>
        </a:p>
      </dgm:t>
    </dgm:pt>
    <dgm:pt modelId="{BF90819B-D7B4-446F-9833-F3FF4BB48256}" type="sibTrans" cxnId="{8190FBD9-E45C-42A8-A8D4-ECF4BF5AB853}">
      <dgm:prSet/>
      <dgm:spPr/>
      <dgm:t>
        <a:bodyPr/>
        <a:lstStyle/>
        <a:p>
          <a:endParaRPr lang="ru-RU"/>
        </a:p>
      </dgm:t>
    </dgm:pt>
    <dgm:pt modelId="{2EA55504-C3B9-47FE-A61C-FE8060AFC7EC}" type="pres">
      <dgm:prSet presAssocID="{713FB18D-6191-46B4-BAFB-E9952860372F}" presName="CompostProcess" presStyleCnt="0">
        <dgm:presLayoutVars>
          <dgm:dir/>
          <dgm:resizeHandles val="exact"/>
        </dgm:presLayoutVars>
      </dgm:prSet>
      <dgm:spPr/>
    </dgm:pt>
    <dgm:pt modelId="{30D0234B-F59E-49FB-9E0D-4160FE7A8675}" type="pres">
      <dgm:prSet presAssocID="{713FB18D-6191-46B4-BAFB-E9952860372F}" presName="arrow" presStyleLbl="bgShp" presStyleIdx="0" presStyleCnt="1"/>
      <dgm:spPr>
        <a:solidFill>
          <a:schemeClr val="accent1"/>
        </a:solidFill>
      </dgm:spPr>
    </dgm:pt>
    <dgm:pt modelId="{176FE3EF-C59A-418A-9760-B7804C345957}" type="pres">
      <dgm:prSet presAssocID="{713FB18D-6191-46B4-BAFB-E9952860372F}" presName="linearProcess" presStyleCnt="0"/>
      <dgm:spPr/>
    </dgm:pt>
    <dgm:pt modelId="{F0150285-DB03-4820-A1C1-43CB0C027AA9}" type="pres">
      <dgm:prSet presAssocID="{5D31B9A4-371C-4298-9907-2C4109AF611C}" presName="textNode" presStyleLbl="node1" presStyleIdx="0" presStyleCnt="4" custScaleX="52028" custScaleY="117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AEAF2-0117-4779-8C12-C39C1797BC51}" type="pres">
      <dgm:prSet presAssocID="{8F102DAE-8565-4AA8-A0E3-1246EACE9AD7}" presName="sibTrans" presStyleCnt="0"/>
      <dgm:spPr/>
    </dgm:pt>
    <dgm:pt modelId="{9EAE6A33-9F35-4BA4-878F-6BD1A658A544}" type="pres">
      <dgm:prSet presAssocID="{F73FABE2-7B09-48A2-8279-B3EBE05CF638}" presName="textNode" presStyleLbl="node1" presStyleIdx="1" presStyleCnt="4" custScaleX="108185" custScaleY="117111" custLinFactNeighborX="-6497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43973-1632-45D9-9350-8970E64FC90E}" type="pres">
      <dgm:prSet presAssocID="{A45739DD-4073-46F3-9D1E-2D4B10031022}" presName="sibTrans" presStyleCnt="0"/>
      <dgm:spPr/>
    </dgm:pt>
    <dgm:pt modelId="{CB054FC3-9652-45E9-896B-B0E4B2B3D34F}" type="pres">
      <dgm:prSet presAssocID="{4DAF3795-B3C6-4474-9709-196DC9698F2A}" presName="textNode" presStyleLbl="node1" presStyleIdx="2" presStyleCnt="4" custScaleX="134844" custScaleY="117111" custLinFactX="-1617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3B2FD-D6BC-417F-92C2-7147DE28DC73}" type="pres">
      <dgm:prSet presAssocID="{B67349E6-8860-489A-99B3-94D54CA7E5DC}" presName="sibTrans" presStyleCnt="0"/>
      <dgm:spPr/>
    </dgm:pt>
    <dgm:pt modelId="{C7907F9E-915B-48E0-B39B-696083327B78}" type="pres">
      <dgm:prSet presAssocID="{898F3538-0147-4AEE-BAF9-874042C1B670}" presName="textNode" presStyleLbl="node1" presStyleIdx="3" presStyleCnt="4" custScaleX="148314" custScaleY="117719" custLinFactX="-4390" custLinFactNeighborX="-100000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CA56B-54AE-432A-B92B-0FA7F4680631}" type="presOf" srcId="{898F3538-0147-4AEE-BAF9-874042C1B670}" destId="{C7907F9E-915B-48E0-B39B-696083327B78}" srcOrd="0" destOrd="0" presId="urn:microsoft.com/office/officeart/2005/8/layout/hProcess9"/>
    <dgm:cxn modelId="{3421C912-1E35-45AF-980C-A80F8B4C520F}" srcId="{713FB18D-6191-46B4-BAFB-E9952860372F}" destId="{4DAF3795-B3C6-4474-9709-196DC9698F2A}" srcOrd="2" destOrd="0" parTransId="{E0CF997C-5506-4DBD-924C-C36F25F04141}" sibTransId="{B67349E6-8860-489A-99B3-94D54CA7E5DC}"/>
    <dgm:cxn modelId="{8190FBD9-E45C-42A8-A8D4-ECF4BF5AB853}" srcId="{713FB18D-6191-46B4-BAFB-E9952860372F}" destId="{898F3538-0147-4AEE-BAF9-874042C1B670}" srcOrd="3" destOrd="0" parTransId="{EDC26611-2B62-490B-A16C-C474E75A1C19}" sibTransId="{BF90819B-D7B4-446F-9833-F3FF4BB48256}"/>
    <dgm:cxn modelId="{CF8D539B-30E4-4C3D-8B5D-B62564FF2867}" srcId="{713FB18D-6191-46B4-BAFB-E9952860372F}" destId="{F73FABE2-7B09-48A2-8279-B3EBE05CF638}" srcOrd="1" destOrd="0" parTransId="{093AF8F4-BEB7-4CC3-A93D-EF755F4C9380}" sibTransId="{A45739DD-4073-46F3-9D1E-2D4B10031022}"/>
    <dgm:cxn modelId="{ABDB9F76-7E26-460C-A9F2-6D9D9B919AB4}" type="presOf" srcId="{F73FABE2-7B09-48A2-8279-B3EBE05CF638}" destId="{9EAE6A33-9F35-4BA4-878F-6BD1A658A544}" srcOrd="0" destOrd="0" presId="urn:microsoft.com/office/officeart/2005/8/layout/hProcess9"/>
    <dgm:cxn modelId="{DF6CB0B0-440F-4998-98CE-428DF2B1E6D6}" type="presOf" srcId="{713FB18D-6191-46B4-BAFB-E9952860372F}" destId="{2EA55504-C3B9-47FE-A61C-FE8060AFC7EC}" srcOrd="0" destOrd="0" presId="urn:microsoft.com/office/officeart/2005/8/layout/hProcess9"/>
    <dgm:cxn modelId="{13F50E1B-44ED-4495-A73D-955F7BE95F1F}" type="presOf" srcId="{4DAF3795-B3C6-4474-9709-196DC9698F2A}" destId="{CB054FC3-9652-45E9-896B-B0E4B2B3D34F}" srcOrd="0" destOrd="0" presId="urn:microsoft.com/office/officeart/2005/8/layout/hProcess9"/>
    <dgm:cxn modelId="{93B49389-9891-47CB-9936-74AC257F7456}" srcId="{713FB18D-6191-46B4-BAFB-E9952860372F}" destId="{5D31B9A4-371C-4298-9907-2C4109AF611C}" srcOrd="0" destOrd="0" parTransId="{70748372-9D43-4CA9-8ABD-2F6EC77E6EF7}" sibTransId="{8F102DAE-8565-4AA8-A0E3-1246EACE9AD7}"/>
    <dgm:cxn modelId="{F6D5F385-4372-4D62-A178-07A32202DF33}" type="presOf" srcId="{5D31B9A4-371C-4298-9907-2C4109AF611C}" destId="{F0150285-DB03-4820-A1C1-43CB0C027AA9}" srcOrd="0" destOrd="0" presId="urn:microsoft.com/office/officeart/2005/8/layout/hProcess9"/>
    <dgm:cxn modelId="{12C8EBD3-65C7-4036-8D68-B0363145C377}" type="presParOf" srcId="{2EA55504-C3B9-47FE-A61C-FE8060AFC7EC}" destId="{30D0234B-F59E-49FB-9E0D-4160FE7A8675}" srcOrd="0" destOrd="0" presId="urn:microsoft.com/office/officeart/2005/8/layout/hProcess9"/>
    <dgm:cxn modelId="{1EB7EABE-4D50-49E5-9EDE-11641BC24CAB}" type="presParOf" srcId="{2EA55504-C3B9-47FE-A61C-FE8060AFC7EC}" destId="{176FE3EF-C59A-418A-9760-B7804C345957}" srcOrd="1" destOrd="0" presId="urn:microsoft.com/office/officeart/2005/8/layout/hProcess9"/>
    <dgm:cxn modelId="{E9ACAC3E-0353-4AFC-86B0-CBD475E551E2}" type="presParOf" srcId="{176FE3EF-C59A-418A-9760-B7804C345957}" destId="{F0150285-DB03-4820-A1C1-43CB0C027AA9}" srcOrd="0" destOrd="0" presId="urn:microsoft.com/office/officeart/2005/8/layout/hProcess9"/>
    <dgm:cxn modelId="{86D6861A-8D43-4D69-89FA-F1725723B009}" type="presParOf" srcId="{176FE3EF-C59A-418A-9760-B7804C345957}" destId="{DB4AEAF2-0117-4779-8C12-C39C1797BC51}" srcOrd="1" destOrd="0" presId="urn:microsoft.com/office/officeart/2005/8/layout/hProcess9"/>
    <dgm:cxn modelId="{B1AF68E9-5B3B-4BB3-B858-AD211C09CC62}" type="presParOf" srcId="{176FE3EF-C59A-418A-9760-B7804C345957}" destId="{9EAE6A33-9F35-4BA4-878F-6BD1A658A544}" srcOrd="2" destOrd="0" presId="urn:microsoft.com/office/officeart/2005/8/layout/hProcess9"/>
    <dgm:cxn modelId="{60DA26CB-2D88-4667-8A90-4F5CCCA30930}" type="presParOf" srcId="{176FE3EF-C59A-418A-9760-B7804C345957}" destId="{ABB43973-1632-45D9-9350-8970E64FC90E}" srcOrd="3" destOrd="0" presId="urn:microsoft.com/office/officeart/2005/8/layout/hProcess9"/>
    <dgm:cxn modelId="{2D6C946E-EA11-4E4D-A92A-935E519781B7}" type="presParOf" srcId="{176FE3EF-C59A-418A-9760-B7804C345957}" destId="{CB054FC3-9652-45E9-896B-B0E4B2B3D34F}" srcOrd="4" destOrd="0" presId="urn:microsoft.com/office/officeart/2005/8/layout/hProcess9"/>
    <dgm:cxn modelId="{6B579722-3478-4F80-A3BB-2A7CB0F25F86}" type="presParOf" srcId="{176FE3EF-C59A-418A-9760-B7804C345957}" destId="{01D3B2FD-D6BC-417F-92C2-7147DE28DC73}" srcOrd="5" destOrd="0" presId="urn:microsoft.com/office/officeart/2005/8/layout/hProcess9"/>
    <dgm:cxn modelId="{8E9BD3D6-A802-48D1-BB40-C1F131BEE11A}" type="presParOf" srcId="{176FE3EF-C59A-418A-9760-B7804C345957}" destId="{C7907F9E-915B-48E0-B39B-696083327B7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CC1C97-9074-47EE-AAD9-E72F7F07B6A4}" type="doc">
      <dgm:prSet loTypeId="urn:microsoft.com/office/officeart/2005/8/layout/StepDownProcess" loCatId="process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5DAE40-644E-4AAF-9BE5-5F9B4E27082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НАЧАЛЬНЫЙ</a:t>
          </a:r>
          <a:endParaRPr lang="ru-RU" sz="1600" b="1" dirty="0"/>
        </a:p>
      </dgm:t>
    </dgm:pt>
    <dgm:pt modelId="{BE830ECB-B753-432F-8D68-DE077ABFDEAE}" type="parTrans" cxnId="{D04CA1BA-BA1D-4E03-91E8-A2DE2F82C2E8}">
      <dgm:prSet/>
      <dgm:spPr/>
      <dgm:t>
        <a:bodyPr/>
        <a:lstStyle/>
        <a:p>
          <a:endParaRPr lang="ru-RU"/>
        </a:p>
      </dgm:t>
    </dgm:pt>
    <dgm:pt modelId="{4C0FF151-BBFF-45AB-83FC-D5095AC9A4BD}" type="sibTrans" cxnId="{D04CA1BA-BA1D-4E03-91E8-A2DE2F82C2E8}">
      <dgm:prSet/>
      <dgm:spPr/>
      <dgm:t>
        <a:bodyPr/>
        <a:lstStyle/>
        <a:p>
          <a:endParaRPr lang="ru-RU"/>
        </a:p>
      </dgm:t>
    </dgm:pt>
    <dgm:pt modelId="{2B016E78-113C-419D-872E-B8ADD1D908BA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Младшая и средняя группы                                                      </a:t>
          </a:r>
          <a:r>
            <a:rPr lang="ru-RU" sz="1400" dirty="0" smtClean="0"/>
            <a:t>знакомство с разными видами календарей, обобщение знаний о частях суток, цикличности времён года, названиях дней недели</a:t>
          </a:r>
          <a:endParaRPr lang="ru-RU" sz="1400" dirty="0"/>
        </a:p>
      </dgm:t>
    </dgm:pt>
    <dgm:pt modelId="{1D5AB63E-3372-4658-8F3D-0CEA02E86A51}" type="parTrans" cxnId="{ED5C2FCB-75EA-40A0-89D7-205595DD4010}">
      <dgm:prSet/>
      <dgm:spPr/>
      <dgm:t>
        <a:bodyPr/>
        <a:lstStyle/>
        <a:p>
          <a:endParaRPr lang="ru-RU"/>
        </a:p>
      </dgm:t>
    </dgm:pt>
    <dgm:pt modelId="{AB74B7B4-3EF2-4145-A062-6C48F6AB7917}" type="sibTrans" cxnId="{ED5C2FCB-75EA-40A0-89D7-205595DD4010}">
      <dgm:prSet/>
      <dgm:spPr/>
      <dgm:t>
        <a:bodyPr/>
        <a:lstStyle/>
        <a:p>
          <a:endParaRPr lang="ru-RU"/>
        </a:p>
      </dgm:t>
    </dgm:pt>
    <dgm:pt modelId="{EA3262DC-B996-4405-9886-F8248B1DEA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РАБОТА С КАЛЕНДАРЕМ</a:t>
          </a:r>
          <a:endParaRPr lang="ru-RU" sz="1600" b="1" dirty="0"/>
        </a:p>
      </dgm:t>
    </dgm:pt>
    <dgm:pt modelId="{80FC8BFF-894D-4D96-A3CA-FFE4D545C930}" type="parTrans" cxnId="{CCFF98BF-A8AC-4162-8A6A-435C92FE07BD}">
      <dgm:prSet/>
      <dgm:spPr/>
      <dgm:t>
        <a:bodyPr/>
        <a:lstStyle/>
        <a:p>
          <a:endParaRPr lang="ru-RU"/>
        </a:p>
      </dgm:t>
    </dgm:pt>
    <dgm:pt modelId="{5A6C7D59-C92F-4FC5-A783-06BD3B5C1F0F}" type="sibTrans" cxnId="{CCFF98BF-A8AC-4162-8A6A-435C92FE07BD}">
      <dgm:prSet/>
      <dgm:spPr/>
      <dgm:t>
        <a:bodyPr/>
        <a:lstStyle/>
        <a:p>
          <a:endParaRPr lang="ru-RU"/>
        </a:p>
      </dgm:t>
    </dgm:pt>
    <dgm:pt modelId="{73CEF3BF-F4DB-43F8-9A15-F92E9631E0BF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Старшая группа                                                                          </a:t>
          </a:r>
          <a:r>
            <a:rPr lang="ru-RU" sz="1400" b="0" dirty="0" smtClean="0"/>
            <a:t>систематизация знаний с использованием модели </a:t>
          </a:r>
          <a:r>
            <a:rPr lang="ru-RU" sz="1400" dirty="0" smtClean="0"/>
            <a:t>отрывного календаря</a:t>
          </a:r>
          <a:endParaRPr lang="ru-RU" sz="1400" dirty="0"/>
        </a:p>
      </dgm:t>
    </dgm:pt>
    <dgm:pt modelId="{E53BF12D-1B92-48EA-9650-9570D964F5DA}" type="parTrans" cxnId="{73CE1AEB-9682-4D4A-A7EA-F83C145516C9}">
      <dgm:prSet/>
      <dgm:spPr/>
      <dgm:t>
        <a:bodyPr/>
        <a:lstStyle/>
        <a:p>
          <a:endParaRPr lang="ru-RU"/>
        </a:p>
      </dgm:t>
    </dgm:pt>
    <dgm:pt modelId="{6AA1BD86-B6B2-46A0-B2EA-1E1CD44F5928}" type="sibTrans" cxnId="{73CE1AEB-9682-4D4A-A7EA-F83C145516C9}">
      <dgm:prSet/>
      <dgm:spPr/>
      <dgm:t>
        <a:bodyPr/>
        <a:lstStyle/>
        <a:p>
          <a:endParaRPr lang="ru-RU"/>
        </a:p>
      </dgm:t>
    </dgm:pt>
    <dgm:pt modelId="{6336E60F-50BF-44ED-98CF-F98B30B3C2E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ТАЙМ-МЕНЕДЖМЕНТ</a:t>
          </a:r>
          <a:endParaRPr lang="ru-RU" sz="1600" b="1" dirty="0"/>
        </a:p>
      </dgm:t>
    </dgm:pt>
    <dgm:pt modelId="{2206EAE4-B5A7-4F7A-BC99-9FC9DA94E8F2}" type="parTrans" cxnId="{BE8A7FAE-6756-485E-87EB-B82D55FBA10A}">
      <dgm:prSet/>
      <dgm:spPr/>
      <dgm:t>
        <a:bodyPr/>
        <a:lstStyle/>
        <a:p>
          <a:endParaRPr lang="ru-RU"/>
        </a:p>
      </dgm:t>
    </dgm:pt>
    <dgm:pt modelId="{AAA015F6-C001-4285-B7C5-B6B264D7A6AF}" type="sibTrans" cxnId="{BE8A7FAE-6756-485E-87EB-B82D55FBA10A}">
      <dgm:prSet/>
      <dgm:spPr/>
      <dgm:t>
        <a:bodyPr/>
        <a:lstStyle/>
        <a:p>
          <a:endParaRPr lang="ru-RU"/>
        </a:p>
      </dgm:t>
    </dgm:pt>
    <dgm:pt modelId="{BF7FD724-7829-4977-86E0-4A01B9E7F47C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Подготовительная к школе группа            </a:t>
          </a:r>
          <a:r>
            <a:rPr lang="ru-RU" sz="1400" b="0" dirty="0" smtClean="0"/>
            <a:t>работа с графиками планирования времени </a:t>
          </a:r>
          <a:endParaRPr lang="ru-RU" sz="1400" b="0" dirty="0"/>
        </a:p>
      </dgm:t>
    </dgm:pt>
    <dgm:pt modelId="{F4A3DDAD-6FD9-4912-9E30-85D1E54D4BF6}" type="parTrans" cxnId="{3ADE2E5A-7551-49D4-A8A4-5B2DC6D5BDC0}">
      <dgm:prSet/>
      <dgm:spPr/>
      <dgm:t>
        <a:bodyPr/>
        <a:lstStyle/>
        <a:p>
          <a:endParaRPr lang="ru-RU"/>
        </a:p>
      </dgm:t>
    </dgm:pt>
    <dgm:pt modelId="{41047E10-D5C0-435F-804B-EFEA412E6654}" type="sibTrans" cxnId="{3ADE2E5A-7551-49D4-A8A4-5B2DC6D5BDC0}">
      <dgm:prSet/>
      <dgm:spPr/>
      <dgm:t>
        <a:bodyPr/>
        <a:lstStyle/>
        <a:p>
          <a:endParaRPr lang="ru-RU"/>
        </a:p>
      </dgm:t>
    </dgm:pt>
    <dgm:pt modelId="{D870A6DC-C2F6-40E4-A3F9-B75B446EE6AE}">
      <dgm:prSet/>
      <dgm:spPr/>
      <dgm:t>
        <a:bodyPr/>
        <a:lstStyle/>
        <a:p>
          <a:pPr algn="just"/>
          <a:endParaRPr lang="ru-RU" sz="900" dirty="0"/>
        </a:p>
      </dgm:t>
    </dgm:pt>
    <dgm:pt modelId="{7B259152-7609-45E0-9724-19220EED0817}" type="parTrans" cxnId="{ED15AC61-745B-45EF-B02B-573F146CBCB5}">
      <dgm:prSet/>
      <dgm:spPr/>
      <dgm:t>
        <a:bodyPr/>
        <a:lstStyle/>
        <a:p>
          <a:endParaRPr lang="ru-RU"/>
        </a:p>
      </dgm:t>
    </dgm:pt>
    <dgm:pt modelId="{B6354EB4-A650-4A1A-A1A2-67735D481EE3}" type="sibTrans" cxnId="{ED15AC61-745B-45EF-B02B-573F146CBCB5}">
      <dgm:prSet/>
      <dgm:spPr/>
      <dgm:t>
        <a:bodyPr/>
        <a:lstStyle/>
        <a:p>
          <a:endParaRPr lang="ru-RU"/>
        </a:p>
      </dgm:t>
    </dgm:pt>
    <dgm:pt modelId="{CDB7CBCB-23EB-4E3D-8BBA-EB613D9465D1}" type="pres">
      <dgm:prSet presAssocID="{64CC1C97-9074-47EE-AAD9-E72F7F07B6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CC0AC9-2EED-425F-934B-477C7B174B49}" type="pres">
      <dgm:prSet presAssocID="{FA5DAE40-644E-4AAF-9BE5-5F9B4E27082A}" presName="composite" presStyleCnt="0"/>
      <dgm:spPr/>
      <dgm:t>
        <a:bodyPr/>
        <a:lstStyle/>
        <a:p>
          <a:endParaRPr lang="ru-RU"/>
        </a:p>
      </dgm:t>
    </dgm:pt>
    <dgm:pt modelId="{DF4C156F-1D7B-4F4C-AAD0-1E4E88DB1AFE}" type="pres">
      <dgm:prSet presAssocID="{FA5DAE40-644E-4AAF-9BE5-5F9B4E27082A}" presName="bentUpArrow1" presStyleLbl="alignImgPlace1" presStyleIdx="0" presStyleCnt="2" custScaleX="124006" custLinFactNeighborX="-15399" custLinFactNeighborY="-100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096593C-5D2F-44A5-B19A-448253D5BB02}" type="pres">
      <dgm:prSet presAssocID="{FA5DAE40-644E-4AAF-9BE5-5F9B4E27082A}" presName="ParentText" presStyleLbl="node1" presStyleIdx="0" presStyleCnt="3" custScaleX="143584" custLinFactNeighborX="-5279" custLinFactNeighborY="-35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82A13-7DDD-451D-A8AC-972C99A38DE4}" type="pres">
      <dgm:prSet presAssocID="{FA5DAE40-644E-4AAF-9BE5-5F9B4E27082A}" presName="ChildText" presStyleLbl="revTx" presStyleIdx="0" presStyleCnt="3" custScaleX="536272" custLinFactX="100000" custLinFactNeighborX="139404" custLinFactNeighborY="1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80B15-9875-4483-9A9B-956D06C756F5}" type="pres">
      <dgm:prSet presAssocID="{4C0FF151-BBFF-45AB-83FC-D5095AC9A4BD}" presName="sibTrans" presStyleCnt="0"/>
      <dgm:spPr/>
      <dgm:t>
        <a:bodyPr/>
        <a:lstStyle/>
        <a:p>
          <a:endParaRPr lang="ru-RU"/>
        </a:p>
      </dgm:t>
    </dgm:pt>
    <dgm:pt modelId="{0627E6BD-9DF0-4A87-B411-83FA0EFAAFE8}" type="pres">
      <dgm:prSet presAssocID="{EA3262DC-B996-4405-9886-F8248B1DEA3A}" presName="composite" presStyleCnt="0"/>
      <dgm:spPr/>
      <dgm:t>
        <a:bodyPr/>
        <a:lstStyle/>
        <a:p>
          <a:endParaRPr lang="ru-RU"/>
        </a:p>
      </dgm:t>
    </dgm:pt>
    <dgm:pt modelId="{CEB8629B-22EB-4490-BD59-659C676A2D54}" type="pres">
      <dgm:prSet presAssocID="{EA3262DC-B996-4405-9886-F8248B1DEA3A}" presName="bentUpArrow1" presStyleLbl="alignImgPlace1" presStyleIdx="1" presStyleCnt="2" custScaleX="127120" custLinFactNeighborX="-83213" custLinFactNeighborY="-497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99477AD-621A-4BE5-A424-AC8CC24F615B}" type="pres">
      <dgm:prSet presAssocID="{EA3262DC-B996-4405-9886-F8248B1DEA3A}" presName="ParentText" presStyleLbl="node1" presStyleIdx="1" presStyleCnt="3" custScaleX="134214" custLinFactNeighborX="-83178" custLinFactNeighborY="-57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4B458-4E9A-41FF-AD51-6E7A4FBE84D5}" type="pres">
      <dgm:prSet presAssocID="{EA3262DC-B996-4405-9886-F8248B1DEA3A}" presName="ChildText" presStyleLbl="revTx" presStyleIdx="1" presStyleCnt="3" custScaleX="507331" custLinFactX="19907" custLinFactNeighborX="100000" custLinFactNeighborY="3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96111-E06C-4DD6-A116-107042066F11}" type="pres">
      <dgm:prSet presAssocID="{5A6C7D59-C92F-4FC5-A783-06BD3B5C1F0F}" presName="sibTrans" presStyleCnt="0"/>
      <dgm:spPr/>
      <dgm:t>
        <a:bodyPr/>
        <a:lstStyle/>
        <a:p>
          <a:endParaRPr lang="ru-RU"/>
        </a:p>
      </dgm:t>
    </dgm:pt>
    <dgm:pt modelId="{60EBDE49-BC06-4A67-B38F-3ECED62D2BE5}" type="pres">
      <dgm:prSet presAssocID="{6336E60F-50BF-44ED-98CF-F98B30B3C2EA}" presName="composite" presStyleCnt="0"/>
      <dgm:spPr/>
      <dgm:t>
        <a:bodyPr/>
        <a:lstStyle/>
        <a:p>
          <a:endParaRPr lang="ru-RU"/>
        </a:p>
      </dgm:t>
    </dgm:pt>
    <dgm:pt modelId="{C192906E-08AA-45AB-8A70-DCFF4C118DAB}" type="pres">
      <dgm:prSet presAssocID="{6336E60F-50BF-44ED-98CF-F98B30B3C2EA}" presName="ParentText" presStyleLbl="node1" presStyleIdx="2" presStyleCnt="3" custScaleX="150816" custLinFactX="-9199" custLinFactNeighborX="-100000" custLinFactNeighborY="8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958B8-2663-468B-98EA-22244C678351}" type="pres">
      <dgm:prSet presAssocID="{6336E60F-50BF-44ED-98CF-F98B30B3C2EA}" presName="FinalChildText" presStyleLbl="revTx" presStyleIdx="2" presStyleCnt="3" custScaleX="342186" custLinFactNeighborX="20754" custLinFactNeighborY="-4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C2FCB-75EA-40A0-89D7-205595DD4010}" srcId="{FA5DAE40-644E-4AAF-9BE5-5F9B4E27082A}" destId="{2B016E78-113C-419D-872E-B8ADD1D908BA}" srcOrd="0" destOrd="0" parTransId="{1D5AB63E-3372-4658-8F3D-0CEA02E86A51}" sibTransId="{AB74B7B4-3EF2-4145-A062-6C48F6AB7917}"/>
    <dgm:cxn modelId="{73CE1AEB-9682-4D4A-A7EA-F83C145516C9}" srcId="{EA3262DC-B996-4405-9886-F8248B1DEA3A}" destId="{73CEF3BF-F4DB-43F8-9A15-F92E9631E0BF}" srcOrd="0" destOrd="0" parTransId="{E53BF12D-1B92-48EA-9650-9570D964F5DA}" sibTransId="{6AA1BD86-B6B2-46A0-B2EA-1E1CD44F5928}"/>
    <dgm:cxn modelId="{F53528EE-49A5-4C1E-977C-A91BB2EBEE4D}" type="presOf" srcId="{6336E60F-50BF-44ED-98CF-F98B30B3C2EA}" destId="{C192906E-08AA-45AB-8A70-DCFF4C118DAB}" srcOrd="0" destOrd="0" presId="urn:microsoft.com/office/officeart/2005/8/layout/StepDownProcess"/>
    <dgm:cxn modelId="{ED15AC61-745B-45EF-B02B-573F146CBCB5}" srcId="{FA5DAE40-644E-4AAF-9BE5-5F9B4E27082A}" destId="{D870A6DC-C2F6-40E4-A3F9-B75B446EE6AE}" srcOrd="1" destOrd="0" parTransId="{7B259152-7609-45E0-9724-19220EED0817}" sibTransId="{B6354EB4-A650-4A1A-A1A2-67735D481EE3}"/>
    <dgm:cxn modelId="{4694FF35-2CC1-4BCF-800E-76CDA57146DB}" type="presOf" srcId="{D870A6DC-C2F6-40E4-A3F9-B75B446EE6AE}" destId="{44982A13-7DDD-451D-A8AC-972C99A38DE4}" srcOrd="0" destOrd="1" presId="urn:microsoft.com/office/officeart/2005/8/layout/StepDownProcess"/>
    <dgm:cxn modelId="{CCFF98BF-A8AC-4162-8A6A-435C92FE07BD}" srcId="{64CC1C97-9074-47EE-AAD9-E72F7F07B6A4}" destId="{EA3262DC-B996-4405-9886-F8248B1DEA3A}" srcOrd="1" destOrd="0" parTransId="{80FC8BFF-894D-4D96-A3CA-FFE4D545C930}" sibTransId="{5A6C7D59-C92F-4FC5-A783-06BD3B5C1F0F}"/>
    <dgm:cxn modelId="{7F9F5908-9D68-4139-8A82-E26E0FF6FFD1}" type="presOf" srcId="{73CEF3BF-F4DB-43F8-9A15-F92E9631E0BF}" destId="{E614B458-4E9A-41FF-AD51-6E7A4FBE84D5}" srcOrd="0" destOrd="0" presId="urn:microsoft.com/office/officeart/2005/8/layout/StepDownProcess"/>
    <dgm:cxn modelId="{D04CA1BA-BA1D-4E03-91E8-A2DE2F82C2E8}" srcId="{64CC1C97-9074-47EE-AAD9-E72F7F07B6A4}" destId="{FA5DAE40-644E-4AAF-9BE5-5F9B4E27082A}" srcOrd="0" destOrd="0" parTransId="{BE830ECB-B753-432F-8D68-DE077ABFDEAE}" sibTransId="{4C0FF151-BBFF-45AB-83FC-D5095AC9A4BD}"/>
    <dgm:cxn modelId="{A7E45434-6554-4C15-B58B-7D63CFAB83A5}" type="presOf" srcId="{2B016E78-113C-419D-872E-B8ADD1D908BA}" destId="{44982A13-7DDD-451D-A8AC-972C99A38DE4}" srcOrd="0" destOrd="0" presId="urn:microsoft.com/office/officeart/2005/8/layout/StepDownProcess"/>
    <dgm:cxn modelId="{9DCE434A-BA84-44A8-B97B-6A382E6241B5}" type="presOf" srcId="{FA5DAE40-644E-4AAF-9BE5-5F9B4E27082A}" destId="{1096593C-5D2F-44A5-B19A-448253D5BB02}" srcOrd="0" destOrd="0" presId="urn:microsoft.com/office/officeart/2005/8/layout/StepDownProcess"/>
    <dgm:cxn modelId="{5F356226-9394-42AF-8BB3-382BE29CAF1D}" type="presOf" srcId="{EA3262DC-B996-4405-9886-F8248B1DEA3A}" destId="{999477AD-621A-4BE5-A424-AC8CC24F615B}" srcOrd="0" destOrd="0" presId="urn:microsoft.com/office/officeart/2005/8/layout/StepDownProcess"/>
    <dgm:cxn modelId="{BE8A7FAE-6756-485E-87EB-B82D55FBA10A}" srcId="{64CC1C97-9074-47EE-AAD9-E72F7F07B6A4}" destId="{6336E60F-50BF-44ED-98CF-F98B30B3C2EA}" srcOrd="2" destOrd="0" parTransId="{2206EAE4-B5A7-4F7A-BC99-9FC9DA94E8F2}" sibTransId="{AAA015F6-C001-4285-B7C5-B6B264D7A6AF}"/>
    <dgm:cxn modelId="{89142DC0-E6B2-4CCC-A94E-13EF2FDDD60B}" type="presOf" srcId="{64CC1C97-9074-47EE-AAD9-E72F7F07B6A4}" destId="{CDB7CBCB-23EB-4E3D-8BBA-EB613D9465D1}" srcOrd="0" destOrd="0" presId="urn:microsoft.com/office/officeart/2005/8/layout/StepDownProcess"/>
    <dgm:cxn modelId="{A9A22551-9BE2-44C3-8E12-6BF89AA8BB7A}" type="presOf" srcId="{BF7FD724-7829-4977-86E0-4A01B9E7F47C}" destId="{868958B8-2663-468B-98EA-22244C678351}" srcOrd="0" destOrd="0" presId="urn:microsoft.com/office/officeart/2005/8/layout/StepDownProcess"/>
    <dgm:cxn modelId="{3ADE2E5A-7551-49D4-A8A4-5B2DC6D5BDC0}" srcId="{6336E60F-50BF-44ED-98CF-F98B30B3C2EA}" destId="{BF7FD724-7829-4977-86E0-4A01B9E7F47C}" srcOrd="0" destOrd="0" parTransId="{F4A3DDAD-6FD9-4912-9E30-85D1E54D4BF6}" sibTransId="{41047E10-D5C0-435F-804B-EFEA412E6654}"/>
    <dgm:cxn modelId="{5670055E-54E1-49D1-9E2B-470C20301C5E}" type="presParOf" srcId="{CDB7CBCB-23EB-4E3D-8BBA-EB613D9465D1}" destId="{B1CC0AC9-2EED-425F-934B-477C7B174B49}" srcOrd="0" destOrd="0" presId="urn:microsoft.com/office/officeart/2005/8/layout/StepDownProcess"/>
    <dgm:cxn modelId="{BAD0BF2E-C5D5-497F-8162-E857826C11F8}" type="presParOf" srcId="{B1CC0AC9-2EED-425F-934B-477C7B174B49}" destId="{DF4C156F-1D7B-4F4C-AAD0-1E4E88DB1AFE}" srcOrd="0" destOrd="0" presId="urn:microsoft.com/office/officeart/2005/8/layout/StepDownProcess"/>
    <dgm:cxn modelId="{DB592126-688E-4C1A-94BF-AADD2E2FF089}" type="presParOf" srcId="{B1CC0AC9-2EED-425F-934B-477C7B174B49}" destId="{1096593C-5D2F-44A5-B19A-448253D5BB02}" srcOrd="1" destOrd="0" presId="urn:microsoft.com/office/officeart/2005/8/layout/StepDownProcess"/>
    <dgm:cxn modelId="{41ABE4AA-6A47-4621-8001-1DD428AA74B7}" type="presParOf" srcId="{B1CC0AC9-2EED-425F-934B-477C7B174B49}" destId="{44982A13-7DDD-451D-A8AC-972C99A38DE4}" srcOrd="2" destOrd="0" presId="urn:microsoft.com/office/officeart/2005/8/layout/StepDownProcess"/>
    <dgm:cxn modelId="{7364D4FA-772F-4E3F-BEF4-9FB53B4E155F}" type="presParOf" srcId="{CDB7CBCB-23EB-4E3D-8BBA-EB613D9465D1}" destId="{BC080B15-9875-4483-9A9B-956D06C756F5}" srcOrd="1" destOrd="0" presId="urn:microsoft.com/office/officeart/2005/8/layout/StepDownProcess"/>
    <dgm:cxn modelId="{AB2852E6-F222-48DD-BE96-4F42D2A04069}" type="presParOf" srcId="{CDB7CBCB-23EB-4E3D-8BBA-EB613D9465D1}" destId="{0627E6BD-9DF0-4A87-B411-83FA0EFAAFE8}" srcOrd="2" destOrd="0" presId="urn:microsoft.com/office/officeart/2005/8/layout/StepDownProcess"/>
    <dgm:cxn modelId="{FC26020E-3731-4694-819A-2FD2479F4BE1}" type="presParOf" srcId="{0627E6BD-9DF0-4A87-B411-83FA0EFAAFE8}" destId="{CEB8629B-22EB-4490-BD59-659C676A2D54}" srcOrd="0" destOrd="0" presId="urn:microsoft.com/office/officeart/2005/8/layout/StepDownProcess"/>
    <dgm:cxn modelId="{8E8EAE27-7258-4BED-8E0B-405CA75883C9}" type="presParOf" srcId="{0627E6BD-9DF0-4A87-B411-83FA0EFAAFE8}" destId="{999477AD-621A-4BE5-A424-AC8CC24F615B}" srcOrd="1" destOrd="0" presId="urn:microsoft.com/office/officeart/2005/8/layout/StepDownProcess"/>
    <dgm:cxn modelId="{AAE90235-6DDD-4387-A65D-CE55131CAA04}" type="presParOf" srcId="{0627E6BD-9DF0-4A87-B411-83FA0EFAAFE8}" destId="{E614B458-4E9A-41FF-AD51-6E7A4FBE84D5}" srcOrd="2" destOrd="0" presId="urn:microsoft.com/office/officeart/2005/8/layout/StepDownProcess"/>
    <dgm:cxn modelId="{C4184480-5165-4048-BC3F-7C774C6E6C02}" type="presParOf" srcId="{CDB7CBCB-23EB-4E3D-8BBA-EB613D9465D1}" destId="{78A96111-E06C-4DD6-A116-107042066F11}" srcOrd="3" destOrd="0" presId="urn:microsoft.com/office/officeart/2005/8/layout/StepDownProcess"/>
    <dgm:cxn modelId="{5E4D6D26-DE4B-43AB-815D-10944CFE1AF6}" type="presParOf" srcId="{CDB7CBCB-23EB-4E3D-8BBA-EB613D9465D1}" destId="{60EBDE49-BC06-4A67-B38F-3ECED62D2BE5}" srcOrd="4" destOrd="0" presId="urn:microsoft.com/office/officeart/2005/8/layout/StepDownProcess"/>
    <dgm:cxn modelId="{37F4E07B-1616-4601-B0A6-70735ED45FF3}" type="presParOf" srcId="{60EBDE49-BC06-4A67-B38F-3ECED62D2BE5}" destId="{C192906E-08AA-45AB-8A70-DCFF4C118DAB}" srcOrd="0" destOrd="0" presId="urn:microsoft.com/office/officeart/2005/8/layout/StepDownProcess"/>
    <dgm:cxn modelId="{D1509ECF-E4D1-422A-979E-53D4DCC33397}" type="presParOf" srcId="{60EBDE49-BC06-4A67-B38F-3ECED62D2BE5}" destId="{868958B8-2663-468B-98EA-22244C67835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32C6D-A858-4D0F-A433-28627E86FC13}">
      <dsp:nvSpPr>
        <dsp:cNvPr id="0" name=""/>
        <dsp:cNvSpPr/>
      </dsp:nvSpPr>
      <dsp:spPr>
        <a:xfrm>
          <a:off x="648071" y="0"/>
          <a:ext cx="7344816" cy="406400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A0EBB-0B02-4B02-B736-FAB94497420B}">
      <dsp:nvSpPr>
        <dsp:cNvPr id="0" name=""/>
        <dsp:cNvSpPr/>
      </dsp:nvSpPr>
      <dsp:spPr>
        <a:xfrm>
          <a:off x="698" y="1219199"/>
          <a:ext cx="1822419" cy="162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ФОП ДО</a:t>
          </a:r>
          <a:endParaRPr lang="ru-RU" sz="3200" b="1" kern="1200" dirty="0"/>
        </a:p>
      </dsp:txBody>
      <dsp:txXfrm>
        <a:off x="80053" y="1298554"/>
        <a:ext cx="1663709" cy="1466890"/>
      </dsp:txXfrm>
    </dsp:sp>
    <dsp:sp modelId="{5249E510-F893-4985-9C77-C2CFBC43A3AE}">
      <dsp:nvSpPr>
        <dsp:cNvPr id="0" name=""/>
        <dsp:cNvSpPr/>
      </dsp:nvSpPr>
      <dsp:spPr>
        <a:xfrm>
          <a:off x="1984488" y="1224141"/>
          <a:ext cx="2165454" cy="162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>
                  <a:lumMod val="75000"/>
                  <a:lumOff val="25000"/>
                </a:prstClr>
              </a:solidFill>
            </a:rPr>
            <a:t>Образовательная область «ПОЗНАВАТЕЛЬНОЕ РАЗВИТИЕ»</a:t>
          </a:r>
        </a:p>
      </dsp:txBody>
      <dsp:txXfrm>
        <a:off x="2063843" y="1303496"/>
        <a:ext cx="2006744" cy="1466890"/>
      </dsp:txXfrm>
    </dsp:sp>
    <dsp:sp modelId="{E8D6F510-4541-4656-BC5F-AD7E3093EF24}">
      <dsp:nvSpPr>
        <dsp:cNvPr id="0" name=""/>
        <dsp:cNvSpPr/>
      </dsp:nvSpPr>
      <dsp:spPr>
        <a:xfrm>
          <a:off x="4301352" y="1224141"/>
          <a:ext cx="1860675" cy="162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prstClr val="black">
                <a:lumMod val="75000"/>
                <a:lumOff val="25000"/>
              </a:prst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>
                  <a:lumMod val="75000"/>
                  <a:lumOff val="25000"/>
                </a:prstClr>
              </a:solidFill>
            </a:rPr>
            <a:t>ФЭМП (формирование элементарных математических представлений)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>
                  <a:lumMod val="75000"/>
                  <a:lumOff val="25000"/>
                </a:prstClr>
              </a:solidFill>
            </a:rPr>
            <a:t> </a:t>
          </a:r>
          <a:endParaRPr lang="ru-RU" sz="1400" b="1" kern="1200" dirty="0"/>
        </a:p>
      </dsp:txBody>
      <dsp:txXfrm>
        <a:off x="4380707" y="1303496"/>
        <a:ext cx="1701965" cy="1466890"/>
      </dsp:txXfrm>
    </dsp:sp>
    <dsp:sp modelId="{C08A7EF8-E2D7-4FE0-8EB7-971FAFCB8632}">
      <dsp:nvSpPr>
        <dsp:cNvPr id="0" name=""/>
        <dsp:cNvSpPr/>
      </dsp:nvSpPr>
      <dsp:spPr>
        <a:xfrm>
          <a:off x="6328601" y="1224141"/>
          <a:ext cx="1860675" cy="162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раздел «ОРИЕНТИРОВКА    ВО ВРЕМЕНИ»</a:t>
          </a:r>
          <a:endParaRPr lang="ru-RU" sz="1400" b="1" kern="1200" dirty="0"/>
        </a:p>
      </dsp:txBody>
      <dsp:txXfrm>
        <a:off x="6407956" y="1303496"/>
        <a:ext cx="1701965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0234B-F59E-49FB-9E0D-4160FE7A8675}">
      <dsp:nvSpPr>
        <dsp:cNvPr id="0" name=""/>
        <dsp:cNvSpPr/>
      </dsp:nvSpPr>
      <dsp:spPr>
        <a:xfrm>
          <a:off x="672336" y="0"/>
          <a:ext cx="7619814" cy="43204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50285-DB03-4820-A1C1-43CB0C027AA9}">
      <dsp:nvSpPr>
        <dsp:cNvPr id="0" name=""/>
        <dsp:cNvSpPr/>
      </dsp:nvSpPr>
      <dsp:spPr>
        <a:xfrm>
          <a:off x="2917" y="1148288"/>
          <a:ext cx="970520" cy="202390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Младшая группа (от 3 до 4 лет) 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Учить ориентироваться в частях суток: день — ночь, утро — вечер.</a:t>
          </a:r>
          <a:endParaRPr lang="ru-RU" sz="1100" kern="1200" dirty="0"/>
        </a:p>
      </dsp:txBody>
      <dsp:txXfrm>
        <a:off x="50294" y="1195665"/>
        <a:ext cx="875766" cy="1929148"/>
      </dsp:txXfrm>
    </dsp:sp>
    <dsp:sp modelId="{9EAE6A33-9F35-4BA4-878F-6BD1A658A544}">
      <dsp:nvSpPr>
        <dsp:cNvPr id="0" name=""/>
        <dsp:cNvSpPr/>
      </dsp:nvSpPr>
      <dsp:spPr>
        <a:xfrm>
          <a:off x="1053768" y="1148288"/>
          <a:ext cx="2018062" cy="202390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Средняя группа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(от 4 до 5 лет)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Расширять представления детей о частях суток, их особенностях, последовательности (утро — день — вечер — ночь). Объяснить значение слов: «вчера»,«сегодня», «завтра».</a:t>
          </a:r>
          <a:endParaRPr lang="ru-RU" sz="1200" kern="1200" dirty="0"/>
        </a:p>
      </dsp:txBody>
      <dsp:txXfrm>
        <a:off x="1152282" y="1246802"/>
        <a:ext cx="1821034" cy="1826874"/>
      </dsp:txXfrm>
    </dsp:sp>
    <dsp:sp modelId="{CB054FC3-9652-45E9-896B-B0E4B2B3D34F}">
      <dsp:nvSpPr>
        <dsp:cNvPr id="0" name=""/>
        <dsp:cNvSpPr/>
      </dsp:nvSpPr>
      <dsp:spPr>
        <a:xfrm>
          <a:off x="3190701" y="1148288"/>
          <a:ext cx="2515354" cy="202390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Старшая группа (от 5 до 6 лет)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Дать детям представление о сутках (утро, вечер, день и ночь). Учить на примерах устанавливать последовательность различных событий: что было раньше (сначала), что позже (потом), определять, какой день сегодня, какой был вчера, какой будет завтра.</a:t>
          </a:r>
          <a:endParaRPr lang="ru-RU" sz="1200" kern="1200" dirty="0"/>
        </a:p>
      </dsp:txBody>
      <dsp:txXfrm>
        <a:off x="3289500" y="1247087"/>
        <a:ext cx="2317756" cy="1826304"/>
      </dsp:txXfrm>
    </dsp:sp>
    <dsp:sp modelId="{C7907F9E-915B-48E0-B39B-696083327B78}">
      <dsp:nvSpPr>
        <dsp:cNvPr id="0" name=""/>
        <dsp:cNvSpPr/>
      </dsp:nvSpPr>
      <dsp:spPr>
        <a:xfrm>
          <a:off x="5883694" y="1148288"/>
          <a:ext cx="2766621" cy="20344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Подготовительная к школе группа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(от 6 до 7 лет)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Дать детям элементарные представления о времени: периодичности, последовательности всех дней недели, месяцев, времен года. Развивать «чувство времени», умение беречь время, регулировать свою деятельность в соответствии со временем; различать длительность отдельных временных интервалов.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983006" y="1247600"/>
        <a:ext cx="2567997" cy="1835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C156F-1D7B-4F4C-AAD0-1E4E88DB1AFE}">
      <dsp:nvSpPr>
        <dsp:cNvPr id="0" name=""/>
        <dsp:cNvSpPr/>
      </dsp:nvSpPr>
      <dsp:spPr>
        <a:xfrm rot="5400000">
          <a:off x="889210" y="1487054"/>
          <a:ext cx="821488" cy="11597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6593C-5D2F-44A5-B19A-448253D5BB02}">
      <dsp:nvSpPr>
        <dsp:cNvPr id="0" name=""/>
        <dsp:cNvSpPr/>
      </dsp:nvSpPr>
      <dsp:spPr>
        <a:xfrm>
          <a:off x="441217" y="662100"/>
          <a:ext cx="1985626" cy="96798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НАЧАЛЬНЫЙ</a:t>
          </a:r>
          <a:endParaRPr lang="ru-RU" sz="1600" b="1" kern="1200" dirty="0"/>
        </a:p>
      </dsp:txBody>
      <dsp:txXfrm>
        <a:off x="488479" y="709362"/>
        <a:ext cx="1891102" cy="873462"/>
      </dsp:txXfrm>
    </dsp:sp>
    <dsp:sp modelId="{44982A13-7DDD-451D-A8AC-972C99A38DE4}">
      <dsp:nvSpPr>
        <dsp:cNvPr id="0" name=""/>
        <dsp:cNvSpPr/>
      </dsp:nvSpPr>
      <dsp:spPr>
        <a:xfrm>
          <a:off x="2412396" y="797392"/>
          <a:ext cx="5393778" cy="78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Младшая и средняя группы                                                      </a:t>
          </a:r>
          <a:r>
            <a:rPr lang="ru-RU" sz="1400" kern="1200" dirty="0" smtClean="0"/>
            <a:t>знакомство с разными видами календарей, обобщение знаний о частях суток, цикличности времён года, названиях дней недели</a:t>
          </a:r>
          <a:endParaRPr lang="ru-RU" sz="1400" kern="1200" dirty="0"/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2412396" y="797392"/>
        <a:ext cx="5393778" cy="782369"/>
      </dsp:txXfrm>
    </dsp:sp>
    <dsp:sp modelId="{CEB8629B-22EB-4490-BD59-659C676A2D54}">
      <dsp:nvSpPr>
        <dsp:cNvPr id="0" name=""/>
        <dsp:cNvSpPr/>
      </dsp:nvSpPr>
      <dsp:spPr>
        <a:xfrm rot="5400000">
          <a:off x="2698460" y="2527224"/>
          <a:ext cx="821488" cy="11888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477AD-621A-4BE5-A424-AC8CC24F615B}">
      <dsp:nvSpPr>
        <dsp:cNvPr id="0" name=""/>
        <dsp:cNvSpPr/>
      </dsp:nvSpPr>
      <dsp:spPr>
        <a:xfrm>
          <a:off x="1872209" y="1728192"/>
          <a:ext cx="1856048" cy="96798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РАБОТА С КАЛЕНДАРЕМ</a:t>
          </a:r>
          <a:endParaRPr lang="ru-RU" sz="1600" b="1" kern="1200" dirty="0"/>
        </a:p>
      </dsp:txBody>
      <dsp:txXfrm>
        <a:off x="1919471" y="1775454"/>
        <a:ext cx="1761524" cy="873462"/>
      </dsp:txXfrm>
    </dsp:sp>
    <dsp:sp modelId="{E614B458-4E9A-41FF-AD51-6E7A4FBE84D5}">
      <dsp:nvSpPr>
        <dsp:cNvPr id="0" name=""/>
        <dsp:cNvSpPr/>
      </dsp:nvSpPr>
      <dsp:spPr>
        <a:xfrm>
          <a:off x="3799519" y="1903217"/>
          <a:ext cx="5102692" cy="78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Старшая группа                                                                          </a:t>
          </a:r>
          <a:r>
            <a:rPr lang="ru-RU" sz="1400" b="0" kern="1200" dirty="0" smtClean="0"/>
            <a:t>систематизация знаний с использованием модели </a:t>
          </a:r>
          <a:r>
            <a:rPr lang="ru-RU" sz="1400" kern="1200" dirty="0" smtClean="0"/>
            <a:t>отрывного календаря</a:t>
          </a:r>
          <a:endParaRPr lang="ru-RU" sz="1400" kern="1200" dirty="0"/>
        </a:p>
      </dsp:txBody>
      <dsp:txXfrm>
        <a:off x="3799519" y="1903217"/>
        <a:ext cx="5102692" cy="782369"/>
      </dsp:txXfrm>
    </dsp:sp>
    <dsp:sp modelId="{C192906E-08AA-45AB-8A70-DCFF4C118DAB}">
      <dsp:nvSpPr>
        <dsp:cNvPr id="0" name=""/>
        <dsp:cNvSpPr/>
      </dsp:nvSpPr>
      <dsp:spPr>
        <a:xfrm>
          <a:off x="3672403" y="2880319"/>
          <a:ext cx="2085638" cy="96798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ТАЙМ-МЕНЕДЖМЕНТ</a:t>
          </a:r>
          <a:endParaRPr lang="ru-RU" sz="1600" b="1" kern="1200" dirty="0"/>
        </a:p>
      </dsp:txBody>
      <dsp:txXfrm>
        <a:off x="3719665" y="2927581"/>
        <a:ext cx="1991114" cy="873462"/>
      </dsp:txXfrm>
    </dsp:sp>
    <dsp:sp modelId="{868958B8-2663-468B-98EA-22244C678351}">
      <dsp:nvSpPr>
        <dsp:cNvPr id="0" name=""/>
        <dsp:cNvSpPr/>
      </dsp:nvSpPr>
      <dsp:spPr>
        <a:xfrm>
          <a:off x="5703338" y="2925313"/>
          <a:ext cx="3441677" cy="78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Подготовительная к школе группа            </a:t>
          </a:r>
          <a:r>
            <a:rPr lang="ru-RU" sz="1400" b="0" kern="1200" dirty="0" smtClean="0"/>
            <a:t>работа с графиками планирования времени </a:t>
          </a:r>
          <a:endParaRPr lang="ru-RU" sz="1400" b="0" kern="1200" dirty="0"/>
        </a:p>
      </dsp:txBody>
      <dsp:txXfrm>
        <a:off x="5703338" y="2925313"/>
        <a:ext cx="3441677" cy="78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C304023E-E605-47A1-B203-C3AFC74F89E6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A9B2168D-F39B-4939-ACAB-4EAB31E0B97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89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6F5D1-68E0-4E66-80BD-88076484D41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2932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D01532-FACE-4CBB-9930-39D4C9DD29F2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5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8926BA-2426-4D82-80DF-8A07067CD0B8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601F7-C994-4B6D-8125-6FD7EC3CFC24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4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076E51-3583-42F4-BE77-4B893CDBC90A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A2082A-1BE3-49E2-AFE2-7DCCE01491A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445003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A2082A-1BE3-49E2-AFE2-7DCCE01491A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701417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A08DC-C80B-4136-A3C1-9998F716FA36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3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A2082A-1BE3-49E2-AFE2-7DCCE01491A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40216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7E8062-BBC3-4770-A4F1-3E105C10BA8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61438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029B77-DBC9-46DC-8C3F-19C88E2D6CC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5908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2B51EF-51ED-46DA-A960-5AAD17BC0C8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44927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421635-E7D1-480B-B75D-8A5B977CF19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85949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E1CB2-CA7F-4B11-B527-F44F10ACE299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8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9B164-F977-40B1-A9B9-F0B1EF59ABAF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4AB27-0FF3-4731-985F-CB9BD46AFCB9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CE93-5294-4FB7-B25B-7A430265CBA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7E1E-4111-4BA1-A798-C9A6C592F2E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0DA0-6812-4716-BF43-A10D446C1DF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5843-50AE-41BA-86BD-206B85D2A2E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2A6E-264C-41B3-9874-33C3881AF92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ED54-BAD3-4B5E-A644-582C4F31912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3AF1-EC31-447A-A9C2-B23039B8AE6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5B28-6FEB-4D00-A1BF-5CB191C0FE1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1241-591B-434F-8175-803600DD122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987D-4572-4848-B822-A8054624B38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0664-354A-4A24-BEC3-CC2CF6B5FE7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E4C1-FE9F-400F-BF21-2D59BF0E4A9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E931-271B-4AF7-9893-5728B56FB19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CADA-9F82-4D12-9093-2186ECACBC8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43B0-79FF-40D7-BE16-7BA9370AD18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1E7B7B-0DA3-40A7-90C0-3D216C152240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44F8D9-A197-4884-AB50-073C129C428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: выдел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5D7857-5B3B-4435-B876-D1890BFE9223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E6EC15-66B5-46C8-850E-2E6DA82FF69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F659EC-0F9A-4072-AE81-D9444CDC0281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249DC8-287A-4B20-AC51-39150957083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5DB363-129B-457A-B525-56BAF31C548B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CC7BFB-27F7-46C3-AF6D-DA3E70C569C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8ADBEA-1C46-40FB-AEB5-8B116B3AE90B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44161-6B81-45FE-8DB7-E9D73C2D3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042AA0EA-B9A6-45D2-8DE9-565432B92394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46D234A-D99B-4CB9-A5CF-24F085E2C76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584E-8860-403A-972C-50C715875B7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F002-7C34-4017-B237-F807AF6B6D5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F67D-5800-4A89-A0B9-DAD6FD57853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5E6E-CE7A-4B11-8EAC-C456215C071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FAE0-80E5-4EE0-A7FD-04E4E7761D9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01EC-66BA-4CCB-8D3B-686C0240C6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3765-62D7-4647-A147-66C557A82A0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</a:t>
            </a:r>
          </a:p>
        </p:txBody>
      </p:sp>
      <p:sp>
        <p:nvSpPr>
          <p:cNvPr id="9" name="Rectangle 7"/>
          <p:cNvSpPr/>
          <p:nvPr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0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</a:t>
            </a:r>
          </a:p>
        </p:txBody>
      </p:sp>
      <p:sp>
        <p:nvSpPr>
          <p:cNvPr id="9524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52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B48E74-D05B-40A6-BB88-3C71DA0C8B3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</a:t>
            </a:r>
          </a:p>
        </p:txBody>
      </p:sp>
      <p:sp>
        <p:nvSpPr>
          <p:cNvPr id="9" name="Rectangle 7"/>
          <p:cNvSpPr/>
          <p:nvPr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0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</a:t>
            </a:r>
          </a:p>
        </p:txBody>
      </p:sp>
      <p:sp>
        <p:nvSpPr>
          <p:cNvPr id="993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93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13BF27-C749-4983-B95D-F46DAEFD40E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A52F7-937E-4BFB-B2D9-78985C05663E}" type="datetimeFigureOut">
              <a:rPr lang="ru-RU"/>
              <a:pPr>
                <a:defRPr/>
              </a:pPr>
              <a:t>12.11.2023</a:t>
            </a:fld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7643C1-356F-473E-AA8D-226449890AE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7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gif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package" Target="../embeddings/_________Microsoft_Word.docx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17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emf"/><Relationship Id="rId11" Type="http://schemas.openxmlformats.org/officeDocument/2006/relationships/image" Target="../media/image55.jpeg"/><Relationship Id="rId5" Type="http://schemas.openxmlformats.org/officeDocument/2006/relationships/package" Target="../embeddings/_________Microsoft_Word1.docx"/><Relationship Id="rId10" Type="http://schemas.openxmlformats.org/officeDocument/2006/relationships/image" Target="../media/image54.jpeg"/><Relationship Id="rId4" Type="http://schemas.openxmlformats.org/officeDocument/2006/relationships/image" Target="../media/image17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31640" y="4681736"/>
            <a:ext cx="7544718" cy="148748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2600" b="1" dirty="0" smtClean="0">
                <a:solidFill>
                  <a:schemeClr val="tx1"/>
                </a:solidFill>
              </a:rPr>
              <a:t>Касаткина Н.Н. </a:t>
            </a:r>
            <a:r>
              <a:rPr lang="ru-RU" sz="2600" dirty="0">
                <a:solidFill>
                  <a:schemeClr val="tx1"/>
                </a:solidFill>
              </a:rPr>
              <a:t>старший воспитатель</a:t>
            </a:r>
            <a:r>
              <a:rPr sz="2600" dirty="0" smtClean="0">
                <a:solidFill>
                  <a:schemeClr val="tx1"/>
                </a:solidFill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МОУ </a:t>
            </a:r>
            <a:r>
              <a:rPr lang="ru-RU" sz="2600" dirty="0">
                <a:solidFill>
                  <a:schemeClr val="tx1"/>
                </a:solidFill>
              </a:rPr>
              <a:t>Начальная школа-детский сад 85 г. Ярославль</a:t>
            </a:r>
            <a:r>
              <a:rPr sz="2600" dirty="0" smtClean="0">
                <a:solidFill>
                  <a:schemeClr val="tx1"/>
                </a:solidFill>
              </a:rPr>
              <a:t> 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068960"/>
            <a:ext cx="7943800" cy="1612776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2400" b="0" dirty="0" smtClean="0">
                <a:solidFill>
                  <a:srgbClr val="7BCF27"/>
                </a:solidFill>
                <a:latin typeface="Calibri" pitchFamily="34" charset="0"/>
              </a:rPr>
              <a:t> </a:t>
            </a:r>
            <a:br>
              <a:rPr sz="2400" b="0" dirty="0" smtClean="0">
                <a:solidFill>
                  <a:srgbClr val="7BCF27"/>
                </a:solidFill>
                <a:latin typeface="Calibri" pitchFamily="34" charset="0"/>
              </a:rPr>
            </a:br>
            <a:r>
              <a:rPr lang="ru-RU" dirty="0"/>
              <a:t> </a:t>
            </a:r>
            <a:r>
              <a:rPr lang="ru-RU" sz="4400" dirty="0"/>
              <a:t>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/>
              <a:t>Тайм-менеджмент в детском саду"</a:t>
            </a:r>
            <a:br>
              <a:rPr lang="ru-RU" dirty="0"/>
            </a:br>
            <a:endParaRPr b="0" dirty="0">
              <a:solidFill>
                <a:srgbClr val="7BCF2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Evgeniya\Desktop\Презентация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28600"/>
            <a:ext cx="96361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Users\Evgeniya\Desktop\Презентация\january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179388"/>
            <a:ext cx="9636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Users\Evgeniya\Desktop\Презентация\january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4763" y="168275"/>
            <a:ext cx="936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Users\Evgeniya\Desktop\Презентация\january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4763" y="200025"/>
            <a:ext cx="936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C:\Users\Evgeniya\Desktop\Презентация\Без названия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4125" y="204788"/>
            <a:ext cx="9620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F:\february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188913"/>
            <a:ext cx="936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Evgeniya\Desktop\Презентация\Без назван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8888" y="228600"/>
            <a:ext cx="952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Evgeniya\Desktop\Презентация\yanvar-1-calendar-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28600"/>
            <a:ext cx="93821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 descr="C:\Users\Evgeniya\Desktop\Презентация\january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3933825"/>
            <a:ext cx="9382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 descr="C:\Users\Evgeniya\Desktop\Презентация\january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3357563"/>
            <a:ext cx="936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 descr="C:\Users\Evgeniya\Desktop\Презентация\january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2420938"/>
            <a:ext cx="9382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7" name="Группа 2"/>
          <p:cNvGrpSpPr>
            <a:grpSpLocks/>
          </p:cNvGrpSpPr>
          <p:nvPr/>
        </p:nvGrpSpPr>
        <p:grpSpPr bwMode="auto">
          <a:xfrm>
            <a:off x="2254250" y="288925"/>
            <a:ext cx="914400" cy="1390650"/>
            <a:chOff x="3089633" y="228600"/>
            <a:chExt cx="748785" cy="139114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3089633" y="228600"/>
              <a:ext cx="748785" cy="39225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089633" y="611324"/>
              <a:ext cx="748785" cy="100842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758" name="Группа 105"/>
          <p:cNvGrpSpPr>
            <a:grpSpLocks/>
          </p:cNvGrpSpPr>
          <p:nvPr/>
        </p:nvGrpSpPr>
        <p:grpSpPr bwMode="auto">
          <a:xfrm>
            <a:off x="3235325" y="288925"/>
            <a:ext cx="914400" cy="1390650"/>
            <a:chOff x="3089633" y="228600"/>
            <a:chExt cx="748785" cy="1391144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3089633" y="228600"/>
              <a:ext cx="748785" cy="39225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089633" y="611324"/>
              <a:ext cx="748785" cy="100842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759" name="Группа 108"/>
          <p:cNvGrpSpPr>
            <a:grpSpLocks/>
          </p:cNvGrpSpPr>
          <p:nvPr/>
        </p:nvGrpSpPr>
        <p:grpSpPr bwMode="auto">
          <a:xfrm>
            <a:off x="4217988" y="288925"/>
            <a:ext cx="914400" cy="1390650"/>
            <a:chOff x="3089633" y="228600"/>
            <a:chExt cx="748785" cy="1391144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3089633" y="228600"/>
              <a:ext cx="748785" cy="39225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089633" y="611324"/>
              <a:ext cx="748785" cy="100842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760" name="Группа 111"/>
          <p:cNvGrpSpPr>
            <a:grpSpLocks/>
          </p:cNvGrpSpPr>
          <p:nvPr/>
        </p:nvGrpSpPr>
        <p:grpSpPr bwMode="auto">
          <a:xfrm>
            <a:off x="5199063" y="288925"/>
            <a:ext cx="914400" cy="1390650"/>
            <a:chOff x="3089633" y="228600"/>
            <a:chExt cx="748785" cy="1391144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3089633" y="228600"/>
              <a:ext cx="748785" cy="39225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3089633" y="611324"/>
              <a:ext cx="748785" cy="100842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761" name="Группа 114"/>
          <p:cNvGrpSpPr>
            <a:grpSpLocks/>
          </p:cNvGrpSpPr>
          <p:nvPr/>
        </p:nvGrpSpPr>
        <p:grpSpPr bwMode="auto">
          <a:xfrm>
            <a:off x="6181725" y="288925"/>
            <a:ext cx="914400" cy="1390650"/>
            <a:chOff x="3089633" y="228600"/>
            <a:chExt cx="748785" cy="1391144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3089633" y="228600"/>
              <a:ext cx="748785" cy="39225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3089633" y="611324"/>
              <a:ext cx="748785" cy="100842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762" name="Группа 117"/>
          <p:cNvGrpSpPr>
            <a:grpSpLocks/>
          </p:cNvGrpSpPr>
          <p:nvPr/>
        </p:nvGrpSpPr>
        <p:grpSpPr bwMode="auto">
          <a:xfrm>
            <a:off x="7183438" y="288925"/>
            <a:ext cx="914400" cy="1390650"/>
            <a:chOff x="3089633" y="228600"/>
            <a:chExt cx="748785" cy="1391144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3089633" y="228600"/>
              <a:ext cx="748785" cy="39225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3089633" y="611324"/>
              <a:ext cx="748785" cy="100842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763" name="Группа 120"/>
          <p:cNvGrpSpPr>
            <a:grpSpLocks/>
          </p:cNvGrpSpPr>
          <p:nvPr/>
        </p:nvGrpSpPr>
        <p:grpSpPr bwMode="auto">
          <a:xfrm>
            <a:off x="8145463" y="288925"/>
            <a:ext cx="914400" cy="1390650"/>
            <a:chOff x="3089633" y="228600"/>
            <a:chExt cx="748785" cy="1391144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3089633" y="228600"/>
              <a:ext cx="748785" cy="39225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3089633" y="611324"/>
              <a:ext cx="748785" cy="100842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 rot="16200000">
            <a:off x="-2183606" y="2488406"/>
            <a:ext cx="5486400" cy="966788"/>
          </a:xfrm>
          <a:prstGeom prst="rect">
            <a:avLst/>
          </a:prstGeom>
          <a:noFill/>
        </p:spPr>
        <p:txBody>
          <a:bodyPr anchor="b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white"/>
                </a:solidFill>
                <a:latin typeface="+mn-lt"/>
              </a:rPr>
              <a:t>Работа с календарем</a:t>
            </a:r>
            <a:endParaRPr lang="ru-RU" sz="320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31765" name="Picture 10" descr="C:\Users\Evgeniya\Desktop\Презентация\1296914032_E5EBEAE820E7E8ECEEE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2588" y="2562225"/>
            <a:ext cx="30067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66" name="Группа 25"/>
          <p:cNvGrpSpPr>
            <a:grpSpLocks/>
          </p:cNvGrpSpPr>
          <p:nvPr/>
        </p:nvGrpSpPr>
        <p:grpSpPr bwMode="auto">
          <a:xfrm>
            <a:off x="2203450" y="1679575"/>
            <a:ext cx="6905625" cy="268288"/>
            <a:chOff x="1993193" y="2628707"/>
            <a:chExt cx="7066242" cy="461670"/>
          </a:xfrm>
        </p:grpSpPr>
        <p:sp>
          <p:nvSpPr>
            <p:cNvPr id="31819" name="Прямоугольник 26"/>
            <p:cNvSpPr>
              <a:spLocks noChangeArrowheads="1"/>
            </p:cNvSpPr>
            <p:nvPr/>
          </p:nvSpPr>
          <p:spPr bwMode="auto">
            <a:xfrm>
              <a:off x="1993193" y="2628712"/>
              <a:ext cx="1084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Понедельник</a:t>
              </a:r>
            </a:p>
            <a:p>
              <a:r>
                <a:rPr lang="ru-RU" sz="1200" b="1" dirty="0">
                  <a:latin typeface="Calibri" pitchFamily="34" charset="0"/>
                </a:rPr>
                <a:t>            1</a:t>
              </a:r>
            </a:p>
          </p:txBody>
        </p:sp>
        <p:sp>
          <p:nvSpPr>
            <p:cNvPr id="31820" name="Прямоугольник 27"/>
            <p:cNvSpPr>
              <a:spLocks noChangeArrowheads="1"/>
            </p:cNvSpPr>
            <p:nvPr/>
          </p:nvSpPr>
          <p:spPr bwMode="auto">
            <a:xfrm>
              <a:off x="3191068" y="2628711"/>
              <a:ext cx="7389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Вторник</a:t>
              </a:r>
            </a:p>
            <a:p>
              <a:r>
                <a:rPr lang="ru-RU" sz="1200" b="1" dirty="0">
                  <a:latin typeface="Calibri" pitchFamily="34" charset="0"/>
                </a:rPr>
                <a:t>      2</a:t>
              </a:r>
            </a:p>
          </p:txBody>
        </p:sp>
        <p:sp>
          <p:nvSpPr>
            <p:cNvPr id="31821" name="Прямоугольник 28"/>
            <p:cNvSpPr>
              <a:spLocks noChangeArrowheads="1"/>
            </p:cNvSpPr>
            <p:nvPr/>
          </p:nvSpPr>
          <p:spPr bwMode="auto">
            <a:xfrm>
              <a:off x="4267687" y="2628712"/>
              <a:ext cx="5896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Среда</a:t>
              </a:r>
            </a:p>
            <a:p>
              <a:r>
                <a:rPr lang="ru-RU" sz="1200" b="1" dirty="0">
                  <a:latin typeface="Calibri" pitchFamily="34" charset="0"/>
                </a:rPr>
                <a:t>     3</a:t>
              </a:r>
            </a:p>
          </p:txBody>
        </p:sp>
        <p:sp>
          <p:nvSpPr>
            <p:cNvPr id="31822" name="Прямоугольник 51"/>
            <p:cNvSpPr>
              <a:spLocks noChangeArrowheads="1"/>
            </p:cNvSpPr>
            <p:nvPr/>
          </p:nvSpPr>
          <p:spPr bwMode="auto">
            <a:xfrm>
              <a:off x="5235593" y="2628710"/>
              <a:ext cx="734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Четверг </a:t>
              </a:r>
            </a:p>
            <a:p>
              <a:r>
                <a:rPr lang="ru-RU" sz="1200" b="1" dirty="0">
                  <a:latin typeface="Calibri" pitchFamily="34" charset="0"/>
                </a:rPr>
                <a:t>      4</a:t>
              </a:r>
            </a:p>
          </p:txBody>
        </p:sp>
        <p:sp>
          <p:nvSpPr>
            <p:cNvPr id="31823" name="Прямоугольник 52"/>
            <p:cNvSpPr>
              <a:spLocks noChangeArrowheads="1"/>
            </p:cNvSpPr>
            <p:nvPr/>
          </p:nvSpPr>
          <p:spPr bwMode="auto">
            <a:xfrm>
              <a:off x="6212165" y="2628709"/>
              <a:ext cx="7825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Пятница </a:t>
              </a:r>
            </a:p>
            <a:p>
              <a:r>
                <a:rPr lang="ru-RU" sz="1200" b="1" dirty="0">
                  <a:latin typeface="Calibri" pitchFamily="34" charset="0"/>
                </a:rPr>
                <a:t>       5</a:t>
              </a:r>
            </a:p>
          </p:txBody>
        </p:sp>
        <p:sp>
          <p:nvSpPr>
            <p:cNvPr id="31824" name="Прямоугольник 53"/>
            <p:cNvSpPr>
              <a:spLocks noChangeArrowheads="1"/>
            </p:cNvSpPr>
            <p:nvPr/>
          </p:nvSpPr>
          <p:spPr bwMode="auto">
            <a:xfrm>
              <a:off x="7183708" y="2628708"/>
              <a:ext cx="783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Суббота  </a:t>
              </a:r>
            </a:p>
            <a:p>
              <a:r>
                <a:rPr lang="ru-RU" sz="1200" b="1" dirty="0">
                  <a:latin typeface="Calibri" pitchFamily="34" charset="0"/>
                </a:rPr>
                <a:t>       6</a:t>
              </a:r>
            </a:p>
          </p:txBody>
        </p:sp>
        <p:sp>
          <p:nvSpPr>
            <p:cNvPr id="31825" name="Прямоугольник 54"/>
            <p:cNvSpPr>
              <a:spLocks noChangeArrowheads="1"/>
            </p:cNvSpPr>
            <p:nvPr/>
          </p:nvSpPr>
          <p:spPr bwMode="auto">
            <a:xfrm>
              <a:off x="8028384" y="2628707"/>
              <a:ext cx="10310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Воскресенье</a:t>
              </a:r>
            </a:p>
            <a:p>
              <a:r>
                <a:rPr lang="ru-RU" sz="1200" b="1" dirty="0">
                  <a:latin typeface="Calibri" pitchFamily="34" charset="0"/>
                </a:rPr>
                <a:t>           7</a:t>
              </a:r>
            </a:p>
          </p:txBody>
        </p:sp>
      </p:grp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951163" y="3238500"/>
          <a:ext cx="2791623" cy="87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9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январь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77" name="Picture 11" descr="C:\Users\Evgeniya\Desktop\Презентация\spring-276014_960_7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9650" y="2562225"/>
            <a:ext cx="29972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6181725" y="3233738"/>
          <a:ext cx="2789139" cy="87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9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май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88" name="Picture 12" descr="C:\Users\Evgeniya\Desktop\Презентация\1463455319.1775.47394020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2588" y="4248150"/>
            <a:ext cx="3006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2970213" y="4883150"/>
          <a:ext cx="2759664" cy="930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июль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август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99" name="Picture 13" descr="C:\Users\Evgeniya\Desktop\Презентация\osenj-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9650" y="4252913"/>
            <a:ext cx="2997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6181725" y="4899025"/>
          <a:ext cx="2787648" cy="93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7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2087563" y="2835275"/>
            <a:ext cx="792162" cy="1038225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Неделя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187450" y="3789363"/>
            <a:ext cx="792163" cy="1038225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Неделя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051050" y="4365625"/>
            <a:ext cx="792163" cy="1038225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Неделя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559582" y="2419750"/>
            <a:ext cx="15263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Зима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729562" y="2418974"/>
            <a:ext cx="161582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ВЕСНА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627625" y="4124114"/>
            <a:ext cx="13431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ЛЕТО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653901" y="4118912"/>
            <a:ext cx="169148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ОСЕНЬ</a:t>
            </a:r>
          </a:p>
        </p:txBody>
      </p:sp>
      <p:pic>
        <p:nvPicPr>
          <p:cNvPr id="9227" name="Picture 11" descr="C:\Users\Evgeniya\Desktop\Презентация\january-3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4300" y="3241675"/>
            <a:ext cx="8699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250950" y="2205038"/>
            <a:ext cx="792163" cy="1038225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Неделя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5311E-6 L 0.21667 0.0037 " pathEditMode="relative" rAng="0" ptsTypes="AA">
                                      <p:cBhvr>
                                        <p:cTn id="16" dur="13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32604 0.00371 " pathEditMode="relative" rAng="0" ptsTypes="AA">
                                      <p:cBhvr>
                                        <p:cTn id="20" dur="1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42778 0.00371 " pathEditMode="relative" rAng="0" ptsTypes="AA">
                                      <p:cBhvr>
                                        <p:cTn id="29" dur="13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53802 0.00672 " pathEditMode="relative" rAng="0" ptsTypes="AA">
                                      <p:cBhvr>
                                        <p:cTn id="38" dur="13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4792 0.00834 " pathEditMode="relative" rAng="0" ptsTypes="AA">
                                      <p:cBhvr>
                                        <p:cTn id="47" dur="13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75035 0.00463 " pathEditMode="relative" rAng="0" ptsTypes="AA">
                                      <p:cBhvr>
                                        <p:cTn id="56" dur="13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309 0.0743 C 0.7691 0.08518 0.77223 0.07916 0.76146 0.08981 C 0.75105 0.10023 0.74671 0.11111 0.73247 0.11458 C 0.71754 0.12453 0.70261 0.13773 0.68594 0.14097 C 0.67275 0.14675 0.66007 0.15023 0.64636 0.15185 C 0.61684 0.16273 0.58612 0.16319 0.55573 0.16435 C 0.43698 0.17847 0.31459 0.1655 0.19532 0.16435 C 0.14428 0.16597 0.11928 0.1655 0.07778 0.17036 C 0.0691 0.17453 0.05903 0.17523 0.04983 0.17823 C 0.04705 0.17916 0.04445 0.18032 0.04167 0.18124 C 0.04011 0.18171 0.03716 0.18286 0.03716 0.18286 C 0.02882 0.19004 0.01858 0.19513 0.01145 0.20462 C 0.00798 0.20925 0.00451 0.21388 0.00104 0.21851 C -0.00261 0.22337 -0.00348 0.22939 -0.00712 0.23402 C -0.00955 0.24305 -0.0106 0.24884 -0.0106 0.25879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83606" y="2488406"/>
            <a:ext cx="5486400" cy="966788"/>
          </a:xfrm>
          <a:prstGeom prst="rect">
            <a:avLst/>
          </a:prstGeom>
          <a:noFill/>
        </p:spPr>
        <p:txBody>
          <a:bodyPr anchor="b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white"/>
                </a:solidFill>
                <a:latin typeface="+mn-lt"/>
              </a:rPr>
              <a:t>Работа с календарем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+mn-lt"/>
              </a:rPr>
              <a:t>пример</a:t>
            </a:r>
            <a:endParaRPr lang="ru-RU" sz="320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620688"/>
            <a:ext cx="7431668" cy="57307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476375" y="620713"/>
          <a:ext cx="7272338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Документ" r:id="rId5" imgW="10636577" imgH="7181338" progId="Word.Document.12">
                  <p:embed/>
                </p:oleObj>
              </mc:Choice>
              <mc:Fallback>
                <p:oleObj name="Документ" r:id="rId5" imgW="10636577" imgH="71813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20713"/>
                        <a:ext cx="7272338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Box 1"/>
          <p:cNvSpPr txBox="1">
            <a:spLocks noChangeArrowheads="1"/>
          </p:cNvSpPr>
          <p:nvPr/>
        </p:nvSpPr>
        <p:spPr bwMode="auto">
          <a:xfrm rot="-5400000">
            <a:off x="-2183606" y="2488406"/>
            <a:ext cx="54864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4800" b="1" dirty="0">
                <a:solidFill>
                  <a:srgbClr val="FFFFFF"/>
                </a:solidFill>
                <a:latin typeface="Calibri" pitchFamily="34" charset="0"/>
              </a:rPr>
              <a:t>Тайм-менеджмент</a:t>
            </a:r>
            <a:endParaRPr lang="ru-RU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1" name="Picture 4" descr="C:\Users\Evgeniya\Desktop\Презентация\mark_s_dnem_rozhdenij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198913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C:\Users\Evgeniya\Desktop\Презентация\s_dnem_rozhdenija_vlad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4149725"/>
            <a:ext cx="7207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763713" y="2997200"/>
            <a:ext cx="936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dirty="0">
                <a:latin typeface="Calibri" pitchFamily="34" charset="0"/>
              </a:rPr>
              <a:t>Показываем театр</a:t>
            </a:r>
          </a:p>
        </p:txBody>
      </p:sp>
      <p:pic>
        <p:nvPicPr>
          <p:cNvPr id="34" name="Picture 6" descr="C:\Users\Evgeniya\Desktop\Презентация\85099811_ba7a8cfe6f2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2636838"/>
            <a:ext cx="5127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C:\Users\Evgeniya\Desktop\Презентация\105013402_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573463"/>
            <a:ext cx="5937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:\Users\Evgeniya\Desktop\Презентация\10257659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1826" y="2063750"/>
            <a:ext cx="5889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08625" y="2276475"/>
            <a:ext cx="1150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dirty="0" smtClean="0">
                <a:latin typeface="Calibri" pitchFamily="34" charset="0"/>
              </a:rPr>
              <a:t>театр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00563" y="2997200"/>
            <a:ext cx="1150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dirty="0">
                <a:latin typeface="Calibri" pitchFamily="34" charset="0"/>
              </a:rPr>
              <a:t>    </a:t>
            </a:r>
            <a:r>
              <a:rPr lang="ru-RU" sz="1100" dirty="0">
                <a:latin typeface="Calibri" pitchFamily="34" charset="0"/>
              </a:rPr>
              <a:t>Экскурсия в парк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40" name="Picture 11" descr="C:\Users\Evgeniya\Desktop\Презентация\116253288_4059776_0_4e5d1_38a7c2ad_XL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636838"/>
            <a:ext cx="7286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2" descr="C:\Users\Evgeniya\Desktop\Презентация\-1-63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1500" y="3429000"/>
            <a:ext cx="7207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3" descr="C:\Users\Evgeniya\Desktop\Презентация\cliparts-jane-safo-798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938" y="4149725"/>
            <a:ext cx="5937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804025" y="2997200"/>
            <a:ext cx="187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dirty="0">
                <a:latin typeface="Calibri" pitchFamily="34" charset="0"/>
              </a:rPr>
              <a:t>Изготовление        поделок с родителями</a:t>
            </a:r>
          </a:p>
        </p:txBody>
      </p:sp>
      <p:pic>
        <p:nvPicPr>
          <p:cNvPr id="45" name="Picture 16" descr="C:\Users\Evgeniya\Desktop\Презентация\20915376.414083288.jpe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2636838"/>
            <a:ext cx="6492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8" descr="C:\Users\Evgeniya\Desktop\Презентация\biaoqing_00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-1458845">
            <a:off x="2617788" y="1758950"/>
            <a:ext cx="366712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8" descr="C:\Users\Evgeniya\Desktop\Презентация\biaoqing_00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84888" y="1844675"/>
            <a:ext cx="3571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8" descr="C:\Users\Evgeniya\Desktop\Презентация\biaoqing_00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8175" y="25654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8" descr="C:\Users\Evgeniya\Desktop\Презентация\biaoqing_00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1434175">
            <a:off x="1893888" y="3343275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8" descr="C:\Users\Evgeniya\Desktop\Презентация\biaoqing_008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736359">
            <a:off x="7604125" y="2500313"/>
            <a:ext cx="4413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492500" y="4437063"/>
            <a:ext cx="115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dirty="0">
                <a:latin typeface="Calibri" pitchFamily="34" charset="0"/>
              </a:rPr>
              <a:t>     </a:t>
            </a:r>
            <a:r>
              <a:rPr lang="ru-RU" sz="1100" dirty="0">
                <a:latin typeface="Calibri" pitchFamily="34" charset="0"/>
              </a:rPr>
              <a:t>Экскурсия  в музей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47813" y="3716338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dirty="0">
                <a:latin typeface="Calibri" pitchFamily="34" charset="0"/>
              </a:rPr>
              <a:t>Осенняя ярмарка</a:t>
            </a:r>
          </a:p>
        </p:txBody>
      </p:sp>
      <p:pic>
        <p:nvPicPr>
          <p:cNvPr id="11265" name="Picture 1" descr="C:\Users\Пользователь.HK-IRO\Desktop\i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4923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547813" y="5516563"/>
            <a:ext cx="7127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024 0.1020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5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5.55556E-7 0.106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  <p:bldP spid="39" grpId="1"/>
      <p:bldP spid="44" grpId="0"/>
      <p:bldP spid="4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83606" y="2488406"/>
            <a:ext cx="5486400" cy="966788"/>
          </a:xfrm>
          <a:prstGeom prst="rect">
            <a:avLst/>
          </a:prstGeom>
          <a:noFill/>
        </p:spPr>
        <p:txBody>
          <a:bodyPr anchor="b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white"/>
                </a:solidFill>
                <a:latin typeface="+mn-lt"/>
              </a:rPr>
              <a:t>Тайм-менеджмент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+mn-lt"/>
              </a:rPr>
              <a:t>пример</a:t>
            </a:r>
            <a:endParaRPr lang="ru-RU" sz="320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38915" name="Picture 2" descr="C:\Users\Evgeniya\Desktop\Презентация\месяц с наполнени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0163" y="674688"/>
            <a:ext cx="76327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TextBox 1"/>
          <p:cNvSpPr txBox="1">
            <a:spLocks noChangeArrowheads="1"/>
          </p:cNvSpPr>
          <p:nvPr/>
        </p:nvSpPr>
        <p:spPr bwMode="auto">
          <a:xfrm rot="-5400000">
            <a:off x="-2183606" y="2488406"/>
            <a:ext cx="54864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4800" b="1" dirty="0">
                <a:solidFill>
                  <a:srgbClr val="FFFFFF"/>
                </a:solidFill>
                <a:latin typeface="Calibri" pitchFamily="34" charset="0"/>
              </a:rPr>
              <a:t>Тайм-менеджмент</a:t>
            </a:r>
          </a:p>
        </p:txBody>
      </p:sp>
      <p:graphicFrame>
        <p:nvGraphicFramePr>
          <p:cNvPr id="7315" name="Object 147"/>
          <p:cNvGraphicFramePr>
            <a:graphicFrameLocks noChangeAspect="1"/>
          </p:cNvGraphicFramePr>
          <p:nvPr/>
        </p:nvGraphicFramePr>
        <p:xfrm>
          <a:off x="1203325" y="765175"/>
          <a:ext cx="792480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Документ" r:id="rId5" imgW="10491627" imgH="6760449" progId="Word.Document.12">
                  <p:embed/>
                </p:oleObj>
              </mc:Choice>
              <mc:Fallback>
                <p:oleObj name="Документ" r:id="rId5" imgW="10491627" imgH="6760449" progId="Word.Document.12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765175"/>
                        <a:ext cx="7924800" cy="460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8" descr="C:\Users\Evgeniya\Desktop\Презентация\37-Frames-Brockmann-12.11.25-003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7163" y="1484313"/>
            <a:ext cx="16954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C:\Users\Evgeniya\Desktop\Презентация\dyatel-10-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2697163"/>
            <a:ext cx="1311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C:\Users\Evgeniya\Desktop\Презентация\bb186556928191053e314a97cb9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4063" y="2697163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C:\Users\Evgeniya\Desktop\Презентация\456987f300a9e4264a16103c2d84990c394e49c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94063" y="3741738"/>
            <a:ext cx="1828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C:\Users\Evgeniya\Desktop\Презентация\picture-152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8750" y="1747838"/>
            <a:ext cx="18049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C:\Users\Evgeniya\Desktop\Презентация\134008_origin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8438" y="4305300"/>
            <a:ext cx="1725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C:\Users\Evgeniya\Desktop\Презентация\d0be07139ceef2dc201a5bcd442172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4700" y="2760663"/>
            <a:ext cx="18494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83606" y="2488406"/>
            <a:ext cx="5486400" cy="966788"/>
          </a:xfrm>
          <a:prstGeom prst="rect">
            <a:avLst/>
          </a:prstGeom>
          <a:noFill/>
        </p:spPr>
        <p:txBody>
          <a:bodyPr anchor="b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prstClr val="white"/>
                </a:solidFill>
                <a:latin typeface="+mn-lt"/>
              </a:rPr>
              <a:t>Тайм-менеджмент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+mn-lt"/>
              </a:rPr>
              <a:t>пример</a:t>
            </a:r>
            <a:endParaRPr lang="ru-RU" sz="32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8888" y="5084763"/>
            <a:ext cx="7670800" cy="8636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4036" name="Picture 3" descr="C:\Users\Evgeniya\Desktop\Презентация\части суток с наполнени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81075"/>
            <a:ext cx="7572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«Часы и время».</a:t>
            </a:r>
          </a:p>
        </p:txBody>
      </p:sp>
      <p:pic>
        <p:nvPicPr>
          <p:cNvPr id="102404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3887787" cy="2916237"/>
          </a:xfrm>
          <a:noFill/>
          <a:ln/>
        </p:spPr>
      </p:pic>
      <p:pic>
        <p:nvPicPr>
          <p:cNvPr id="10240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197350"/>
            <a:ext cx="5975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25538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4000" b="1" dirty="0">
                <a:latin typeface="Arial" charset="0"/>
              </a:rPr>
              <a:t>Выставка «Страна мастеров».</a:t>
            </a:r>
          </a:p>
        </p:txBody>
      </p:sp>
      <p:pic>
        <p:nvPicPr>
          <p:cNvPr id="103428" name="Рисунок 5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7993063" cy="3833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" y="1147564"/>
            <a:ext cx="1561356" cy="1561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908720"/>
            <a:ext cx="3624403" cy="2718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2038" b="1"/>
          <a:stretch/>
        </p:blipFill>
        <p:spPr>
          <a:xfrm>
            <a:off x="395536" y="3717032"/>
            <a:ext cx="3456384" cy="2539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3688204"/>
            <a:ext cx="3395196" cy="25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1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1561356" cy="1561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20929"/>
          <a:stretch/>
        </p:blipFill>
        <p:spPr>
          <a:xfrm>
            <a:off x="-5638" y="3504171"/>
            <a:ext cx="5441734" cy="2661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22288"/>
          <a:stretch/>
        </p:blipFill>
        <p:spPr>
          <a:xfrm>
            <a:off x="3491880" y="908720"/>
            <a:ext cx="5522524" cy="2435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38186" y="321297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Диагностика на начальном этапе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9816" y="6021288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Диагностика на заключительном этапе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258530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128729" y="1418040"/>
            <a:ext cx="56880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ФИО     -  КАСАТКИНА   НАТАЛЬЯ  НИКОЛАЕВНА    </a:t>
            </a:r>
          </a:p>
          <a:p>
            <a:r>
              <a:rPr lang="ru-RU" dirty="0"/>
              <a:t>Образование: высшее</a:t>
            </a:r>
          </a:p>
          <a:p>
            <a:r>
              <a:rPr lang="ru-RU" dirty="0"/>
              <a:t>2006-2011 г. Художественно графический факультет </a:t>
            </a:r>
            <a:r>
              <a:rPr lang="ru-RU" dirty="0" smtClean="0"/>
              <a:t> Костромской </a:t>
            </a:r>
            <a:r>
              <a:rPr lang="ru-RU" dirty="0"/>
              <a:t>государственный университет  им. Н. А. Некрасова.</a:t>
            </a:r>
          </a:p>
          <a:p>
            <a:r>
              <a:rPr lang="ru-RU" dirty="0"/>
              <a:t>2015-2016 г. Педагогика и методика дошкольного образования Сибирский институт непрерывного дополнительного </a:t>
            </a:r>
            <a:r>
              <a:rPr lang="ru-RU" dirty="0" smtClean="0"/>
              <a:t>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2021- Менеджмент в сфере образования</a:t>
            </a:r>
          </a:p>
          <a:p>
            <a:r>
              <a:rPr lang="ru-RU" dirty="0" smtClean="0"/>
              <a:t>ООО Центр повышения квалификации и переподготовки «Луч знаний» </a:t>
            </a:r>
          </a:p>
          <a:p>
            <a:r>
              <a:rPr lang="ru-RU" dirty="0" smtClean="0"/>
              <a:t>Место </a:t>
            </a:r>
            <a:r>
              <a:rPr lang="ru-RU" dirty="0"/>
              <a:t>работы: МОУ Начальная школа-детский сад 85 г. </a:t>
            </a:r>
            <a:r>
              <a:rPr lang="ru-RU" dirty="0" smtClean="0"/>
              <a:t>Ярославль</a:t>
            </a:r>
          </a:p>
          <a:p>
            <a:r>
              <a:rPr lang="ru-RU" dirty="0" smtClean="0"/>
              <a:t>Должность – Старший воспитатель</a:t>
            </a:r>
            <a:endParaRPr lang="ru-RU" dirty="0"/>
          </a:p>
          <a:p>
            <a:r>
              <a:rPr lang="ru-RU" dirty="0"/>
              <a:t>Стаж работы: </a:t>
            </a:r>
            <a:r>
              <a:rPr lang="ru-RU" dirty="0" smtClean="0"/>
              <a:t>21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3913" r="10626" b="29000"/>
          <a:stretch/>
        </p:blipFill>
        <p:spPr>
          <a:xfrm>
            <a:off x="260513" y="1440488"/>
            <a:ext cx="287162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fontAlgn="auto">
              <a:lnSpc>
                <a:spcPct val="87000"/>
              </a:lnSpc>
              <a:spcAft>
                <a:spcPts val="0"/>
              </a:spcAft>
              <a:defRPr lang="ru-RU"/>
            </a:pPr>
            <a:r>
              <a:rPr lang="ru-RU" sz="4400" dirty="0">
                <a:solidFill>
                  <a:srgbClr val="92D05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92D050"/>
                </a:solidFill>
                <a:latin typeface="+mn-lt"/>
              </a:rPr>
            </a:br>
            <a:r>
              <a:rPr lang="ru-RU" sz="5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Каково ваше сообщение?</a:t>
            </a:r>
          </a:p>
        </p:txBody>
      </p:sp>
      <p:pic>
        <p:nvPicPr>
          <p:cNvPr id="4608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47F28"/>
              </a:solidFill>
            </a:endParaRPr>
          </a:p>
        </p:txBody>
      </p:sp>
      <p:grpSp>
        <p:nvGrpSpPr>
          <p:cNvPr id="46087" name="Group 19"/>
          <p:cNvGrpSpPr>
            <a:grpSpLocks/>
          </p:cNvGrpSpPr>
          <p:nvPr/>
        </p:nvGrpSpPr>
        <p:grpSpPr bwMode="auto">
          <a:xfrm>
            <a:off x="0" y="5089525"/>
            <a:ext cx="9144000" cy="1768475"/>
            <a:chOff x="0" y="5089818"/>
            <a:chExt cx="9144000" cy="1768182"/>
          </a:xfrm>
        </p:grpSpPr>
        <p:pic>
          <p:nvPicPr>
            <p:cNvPr id="46089" name="Picture 10"/>
            <p:cNvPicPr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064" y="5089818"/>
              <a:ext cx="9098280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0" y="5181878"/>
              <a:ext cx="46038" cy="1676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875" y="2251875"/>
              <a:ext cx="68251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7963" y="5158070"/>
              <a:ext cx="46037" cy="1677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179512" y="3645024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7000"/>
              </a:lnSpc>
              <a:spcAft>
                <a:spcPts val="0"/>
              </a:spcAft>
              <a:defRPr/>
            </a:pPr>
            <a:r>
              <a:rPr sz="5600" dirty="0"/>
              <a:t/>
            </a:r>
            <a:br>
              <a:rPr sz="5600" dirty="0"/>
            </a:br>
            <a:r>
              <a:rPr sz="500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Спасибо за внимание</a:t>
            </a:r>
            <a:r>
              <a:rPr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503488" y="1033339"/>
            <a:ext cx="4681190" cy="19685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ЦЕЛЬ </a:t>
            </a:r>
            <a:r>
              <a:rPr lang="ru-RU" b="1" kern="12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проекта</a:t>
            </a:r>
            <a:endParaRPr lang="ru-RU" b="1" kern="1200" cap="all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1561356" cy="1561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356992"/>
            <a:ext cx="3597771" cy="2695194"/>
          </a:xfrm>
          <a:prstGeom prst="rect">
            <a:avLst/>
          </a:prstGeom>
        </p:spPr>
      </p:pic>
      <p:sp>
        <p:nvSpPr>
          <p:cNvPr id="21506" name="Text Placeholder 4"/>
          <p:cNvSpPr>
            <a:spLocks noGrp="1"/>
          </p:cNvSpPr>
          <p:nvPr>
            <p:ph type="body" idx="4294967295"/>
          </p:nvPr>
        </p:nvSpPr>
        <p:spPr>
          <a:xfrm>
            <a:off x="467544" y="3001839"/>
            <a:ext cx="8229600" cy="867291"/>
          </a:xfrm>
        </p:spPr>
        <p:txBody>
          <a:bodyPr anchor="b"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2300" dirty="0">
              <a:solidFill>
                <a:srgbClr val="404040"/>
              </a:solidFill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000" dirty="0">
                <a:solidFill>
                  <a:srgbClr val="404040"/>
                </a:solidFill>
              </a:rPr>
              <a:t>Помочь ребенку планировать дела так, чтобы он начал создавать свой приблизительный распорядок без участия взрослого.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800" b="1" dirty="0">
              <a:solidFill>
                <a:srgbClr val="40404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293096"/>
            <a:ext cx="2644557" cy="17630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555776" y="945921"/>
            <a:ext cx="7273925" cy="19700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Понятие </a:t>
            </a:r>
            <a:br>
              <a:rPr lang="ru-RU" b="1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ru-RU" b="1" kern="1200" cap="all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Тайм-менеджмент</a:t>
            </a:r>
          </a:p>
        </p:txBody>
      </p:sp>
      <p:sp>
        <p:nvSpPr>
          <p:cNvPr id="19458" name="Text Placeholder 4"/>
          <p:cNvSpPr>
            <a:spLocks noGrp="1"/>
          </p:cNvSpPr>
          <p:nvPr>
            <p:ph type="body" idx="4294967295"/>
          </p:nvPr>
        </p:nvSpPr>
        <p:spPr>
          <a:xfrm>
            <a:off x="539750" y="2997200"/>
            <a:ext cx="8229600" cy="2468563"/>
          </a:xfrm>
        </p:spPr>
        <p:txBody>
          <a:bodyPr anchor="b"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800" dirty="0">
                <a:solidFill>
                  <a:srgbClr val="404040"/>
                </a:solidFill>
              </a:rPr>
              <a:t>От англ. </a:t>
            </a:r>
            <a:r>
              <a:rPr lang="ru-RU" sz="1800" dirty="0">
                <a:solidFill>
                  <a:srgbClr val="404040"/>
                </a:solidFill>
              </a:rPr>
              <a:t>time</a:t>
            </a:r>
            <a:r>
              <a:rPr lang="ru-RU" sz="1800" dirty="0">
                <a:solidFill>
                  <a:srgbClr val="404040"/>
                </a:solidFill>
              </a:rPr>
              <a:t> </a:t>
            </a:r>
            <a:r>
              <a:rPr lang="ru-RU" sz="1800" dirty="0">
                <a:solidFill>
                  <a:srgbClr val="404040"/>
                </a:solidFill>
              </a:rPr>
              <a:t>management</a:t>
            </a:r>
            <a:r>
              <a:rPr lang="ru-RU" sz="1800" dirty="0">
                <a:solidFill>
                  <a:srgbClr val="404040"/>
                </a:solidFill>
              </a:rPr>
              <a:t> — технология организации времени и повышения эффективности его использования.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800" dirty="0">
              <a:solidFill>
                <a:srgbClr val="40404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800" b="1" dirty="0">
                <a:solidFill>
                  <a:srgbClr val="404040"/>
                </a:solidFill>
              </a:rPr>
              <a:t>Тайм- менеджмент для ребенка </a:t>
            </a:r>
            <a:r>
              <a:rPr lang="ru-RU" sz="1800" dirty="0">
                <a:solidFill>
                  <a:srgbClr val="404040"/>
                </a:solidFill>
              </a:rPr>
              <a:t>– это не только хронометраж, четкий график и составление списков дел, это, в первую очередь, – необходимые каждому человеку навыки самоорганизации, которые делают его жизнь более осознанной, яркой и продуктивной.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800" dirty="0">
              <a:solidFill>
                <a:srgbClr val="40404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800" b="1" dirty="0">
                <a:solidFill>
                  <a:srgbClr val="404040"/>
                </a:solidFill>
              </a:rPr>
              <a:t>Управлять временем — нельзя, организовать его — можно.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8730"/>
            <a:ext cx="1822198" cy="18221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" y="1774251"/>
            <a:ext cx="8973671" cy="354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28050" y="5084763"/>
            <a:ext cx="503238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638208544"/>
              </p:ext>
            </p:extLst>
          </p:nvPr>
        </p:nvGraphicFramePr>
        <p:xfrm>
          <a:off x="503040" y="198884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1705372" cy="17053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124075" y="1165225"/>
            <a:ext cx="7272338" cy="68738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Целевые ориентиры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28050" y="5084763"/>
            <a:ext cx="503238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179512" y="1844824"/>
          <a:ext cx="89644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2" y="922214"/>
            <a:ext cx="1642690" cy="16426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309688"/>
            <a:ext cx="2663825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-1016" y="2060848"/>
          <a:ext cx="91450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2124075" y="1052513"/>
            <a:ext cx="7272338" cy="1970087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ЭТАПЫ  </a:t>
            </a:r>
            <a:r>
              <a:rPr lang="ru-RU" sz="44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проекта</a:t>
            </a:r>
            <a:r>
              <a:rPr lang="ru-RU" sz="4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ru-RU" sz="4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endParaRPr lang="ru-RU" sz="4200" b="1" cap="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1561678" cy="15616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 rot="-5400000">
            <a:off x="-2183606" y="2488406"/>
            <a:ext cx="54864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4800" b="1" dirty="0">
                <a:solidFill>
                  <a:srgbClr val="FFFFFF"/>
                </a:solidFill>
                <a:latin typeface="Calibri" pitchFamily="34" charset="0"/>
              </a:rPr>
              <a:t>Начальный этап</a:t>
            </a:r>
          </a:p>
        </p:txBody>
      </p:sp>
      <p:pic>
        <p:nvPicPr>
          <p:cNvPr id="29699" name="Picture 2" descr="G:\тайм менеджмент\111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644900"/>
            <a:ext cx="2952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G:\тайм менеджмент\44444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88913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G:\тайм менеджмент\222222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7150" y="407988"/>
            <a:ext cx="388778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1_Знакомство с PowerPoint 2010">
  <a:themeElements>
    <a:clrScheme name="1_Знакомство с PowerPoint 2010 1">
      <a:dk1>
        <a:srgbClr val="262626"/>
      </a:dk1>
      <a:lt1>
        <a:srgbClr val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FFFFFF"/>
      </a:accent3>
      <a:accent4>
        <a:srgbClr val="1F1F1F"/>
      </a:accent4>
      <a:accent5>
        <a:srgbClr val="F8C4AB"/>
      </a:accent5>
      <a:accent6>
        <a:srgbClr val="6FBB22"/>
      </a:accent6>
      <a:hlink>
        <a:srgbClr val="00B0F0"/>
      </a:hlink>
      <a:folHlink>
        <a:srgbClr val="F4891E"/>
      </a:folHlink>
    </a:clrScheme>
    <a:fontScheme name="1_Знакомство с PowerPoint 20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Знакомство с PowerPoint 2010 1">
        <a:dk1>
          <a:srgbClr val="262626"/>
        </a:dk1>
        <a:lt1>
          <a:srgbClr val="FFFFFF"/>
        </a:lt1>
        <a:dk2>
          <a:srgbClr val="595959"/>
        </a:dk2>
        <a:lt2>
          <a:srgbClr val="EEECE1"/>
        </a:lt2>
        <a:accent1>
          <a:srgbClr val="F4891E"/>
        </a:accent1>
        <a:accent2>
          <a:srgbClr val="7BCF27"/>
        </a:accent2>
        <a:accent3>
          <a:srgbClr val="FFFFFF"/>
        </a:accent3>
        <a:accent4>
          <a:srgbClr val="1F1F1F"/>
        </a:accent4>
        <a:accent5>
          <a:srgbClr val="F8C4AB"/>
        </a:accent5>
        <a:accent6>
          <a:srgbClr val="6FBB22"/>
        </a:accent6>
        <a:hlink>
          <a:srgbClr val="00B0F0"/>
        </a:hlink>
        <a:folHlink>
          <a:srgbClr val="F489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Знакомство с PowerPoint 2010">
  <a:themeElements>
    <a:clrScheme name="3_Знакомство с PowerPoint 2010 1">
      <a:dk1>
        <a:srgbClr val="262626"/>
      </a:dk1>
      <a:lt1>
        <a:srgbClr val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FFFFFF"/>
      </a:accent3>
      <a:accent4>
        <a:srgbClr val="1F1F1F"/>
      </a:accent4>
      <a:accent5>
        <a:srgbClr val="F8C4AB"/>
      </a:accent5>
      <a:accent6>
        <a:srgbClr val="6FBB22"/>
      </a:accent6>
      <a:hlink>
        <a:srgbClr val="00B0F0"/>
      </a:hlink>
      <a:folHlink>
        <a:srgbClr val="F4891E"/>
      </a:folHlink>
    </a:clrScheme>
    <a:fontScheme name="3_Знакомство с PowerPoint 20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Знакомство с PowerPoint 2010 1">
        <a:dk1>
          <a:srgbClr val="262626"/>
        </a:dk1>
        <a:lt1>
          <a:srgbClr val="FFFFFF"/>
        </a:lt1>
        <a:dk2>
          <a:srgbClr val="595959"/>
        </a:dk2>
        <a:lt2>
          <a:srgbClr val="EEECE1"/>
        </a:lt2>
        <a:accent1>
          <a:srgbClr val="F4891E"/>
        </a:accent1>
        <a:accent2>
          <a:srgbClr val="7BCF27"/>
        </a:accent2>
        <a:accent3>
          <a:srgbClr val="FFFFFF"/>
        </a:accent3>
        <a:accent4>
          <a:srgbClr val="1F1F1F"/>
        </a:accent4>
        <a:accent5>
          <a:srgbClr val="F8C4AB"/>
        </a:accent5>
        <a:accent6>
          <a:srgbClr val="6FBB22"/>
        </a:accent6>
        <a:hlink>
          <a:srgbClr val="00B0F0"/>
        </a:hlink>
        <a:folHlink>
          <a:srgbClr val="F489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накомство с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Знакомство с PowerPoint 201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533</Words>
  <Application>Microsoft Office PowerPoint</Application>
  <PresentationFormat>Экран (4:3)</PresentationFormat>
  <Paragraphs>121</Paragraphs>
  <Slides>20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1_Знакомство с PowerPoint 2010</vt:lpstr>
      <vt:lpstr>3_Знакомство с PowerPoint 2010</vt:lpstr>
      <vt:lpstr>Знакомство с PowerPoint 2010</vt:lpstr>
      <vt:lpstr>Документ</vt:lpstr>
      <vt:lpstr>   Проект  "Тайм-менеджмент в детском саду" </vt:lpstr>
      <vt:lpstr>Презентация PowerPoint</vt:lpstr>
      <vt:lpstr>ЦЕЛЬ проекта</vt:lpstr>
      <vt:lpstr>Понятие  Тайм-менеджмент</vt:lpstr>
      <vt:lpstr>Презентация PowerPoint</vt:lpstr>
      <vt:lpstr>Презентация PowerPoint</vt:lpstr>
      <vt:lpstr>Целевые ориентиры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«Часы и время».</vt:lpstr>
      <vt:lpstr>Выставка «Страна мастеров».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ТАЙМ-МЕНЕДЖМЕНТ  В РАБОТЕ СО СТАРШИМИ ДОШКОЛЬНИКАМИ</dc:title>
  <dc:creator/>
  <cp:lastModifiedBy/>
  <cp:revision>2</cp:revision>
  <dcterms:created xsi:type="dcterms:W3CDTF">2016-10-14T12:37:24Z</dcterms:created>
  <dcterms:modified xsi:type="dcterms:W3CDTF">2023-11-12T18:11:19Z</dcterms:modified>
</cp:coreProperties>
</file>